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0_6F82CF4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5" r:id="rId4"/>
    <p:sldId id="259" r:id="rId5"/>
    <p:sldId id="260" r:id="rId6"/>
    <p:sldId id="267" r:id="rId7"/>
    <p:sldId id="261" r:id="rId8"/>
    <p:sldId id="266" r:id="rId9"/>
    <p:sldId id="262" r:id="rId10"/>
    <p:sldId id="275" r:id="rId11"/>
    <p:sldId id="276" r:id="rId12"/>
    <p:sldId id="277" r:id="rId13"/>
    <p:sldId id="279" r:id="rId14"/>
    <p:sldId id="268" r:id="rId15"/>
    <p:sldId id="282" r:id="rId16"/>
    <p:sldId id="269" r:id="rId17"/>
    <p:sldId id="281" r:id="rId18"/>
    <p:sldId id="270" r:id="rId19"/>
    <p:sldId id="280" r:id="rId20"/>
    <p:sldId id="263" r:id="rId21"/>
    <p:sldId id="272" r:id="rId22"/>
    <p:sldId id="273" r:id="rId23"/>
    <p:sldId id="274" r:id="rId24"/>
    <p:sldId id="271" r:id="rId2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" id="{76F145BF-141F-4448-8816-ECFB3D18F062}">
          <p14:sldIdLst>
            <p14:sldId id="256"/>
            <p14:sldId id="258"/>
            <p14:sldId id="265"/>
            <p14:sldId id="259"/>
            <p14:sldId id="260"/>
            <p14:sldId id="267"/>
            <p14:sldId id="261"/>
            <p14:sldId id="266"/>
            <p14:sldId id="262"/>
            <p14:sldId id="275"/>
            <p14:sldId id="276"/>
            <p14:sldId id="277"/>
            <p14:sldId id="279"/>
            <p14:sldId id="268"/>
            <p14:sldId id="282"/>
            <p14:sldId id="269"/>
            <p14:sldId id="281"/>
            <p14:sldId id="270"/>
            <p14:sldId id="280"/>
            <p14:sldId id="263"/>
            <p14:sldId id="272"/>
            <p14:sldId id="273"/>
            <p14:sldId id="274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582667-6102-27E7-ED8E-01A166EB4B6B}" name="Guest User" initials="GU" userId="Guest User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42C0"/>
    <a:srgbClr val="EC2CDA"/>
    <a:srgbClr val="111BD9"/>
    <a:srgbClr val="2630EE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4CF99E-11A4-C973-E52E-9251FD3EEA2B}" v="1" dt="2025-01-11T11:29:01.639"/>
    <p1510:client id="{210F3FD7-510A-5418-F308-760E7C497FBE}" v="1029" dt="2025-01-11T14:59:27.202"/>
    <p1510:client id="{35B968C6-5A13-2E2D-5A89-274CB9E0F99A}" v="215" dt="2025-01-12T07:21:05.830"/>
    <p1510:client id="{3732DA43-B1E4-A4F0-EFF4-DF21DCD1E923}" v="2" dt="2025-01-11T18:59:45.824"/>
    <p1510:client id="{4AD8D701-E665-8581-2AF4-0BDCE1A4A444}" v="66" dt="2025-01-11T17:48:57.980"/>
    <p1510:client id="{55A63A89-363A-1353-E3EC-2F505713E316}" v="10" dt="2025-01-11T19:04:49.031"/>
    <p1510:client id="{87AD4AAB-E858-B716-A08E-C85E2D656B8A}" v="12" dt="2025-01-12T07:06:50.913"/>
    <p1510:client id="{9063C8B4-E9BD-5321-6B71-5227F301554F}" v="733" dt="2025-01-11T18:48:39.987"/>
    <p1510:client id="{992055BC-1CDA-9860-AD66-A5CC88A08EBA}" v="331" dt="2025-01-11T15:49:49.185"/>
    <p1510:client id="{A4163261-831F-EB75-85E5-8188DF4B9563}" v="1" dt="2025-01-11T11:51:13.627"/>
    <p1510:client id="{BACA9327-A1B9-33A0-E5B1-7CDF493A28CC}" v="33" dt="2025-01-11T12:56:38.260"/>
    <p1510:client id="{C8ACC092-54A5-9D6F-0BB0-6E69381EEEF7}" v="19" dt="2025-01-12T07:16:48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2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omments/modernComment_100_6F82CF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0476CD5-ACC6-47F1-81E2-32F6A3722BCA}" authorId="{95582667-6102-27E7-ED8E-01A166EB4B6B}" created="2025-01-12T07:04:08.093">
    <pc:sldMkLst xmlns:pc="http://schemas.microsoft.com/office/powerpoint/2013/main/command">
      <pc:docMk/>
      <pc:sldMk cId="116927732" sldId="256"/>
    </pc:sldMkLst>
    <p188:txBody>
      <a:bodyPr/>
      <a:lstStyle/>
      <a:p>
        <a:r>
          <a:rPr lang="en-US"/>
          <a:t>Hi goiz</a:t>
        </a:r>
      </a:p>
    </p188:txBody>
  </p188:cm>
  <p188:cm id="{95F3FE80-DCB8-42A7-A65A-E7F5973A2059}" authorId="{95582667-6102-27E7-ED8E-01A166EB4B6B}" created="2025-01-12T07:04:11.127">
    <pc:sldMkLst xmlns:pc="http://schemas.microsoft.com/office/powerpoint/2013/main/command">
      <pc:docMk/>
      <pc:sldMk cId="116927732" sldId="256"/>
    </pc:sldMkLst>
    <p188:replyLst>
      <p188:reply id="{646F0A1B-5B04-4942-987F-0F5A9E5F65BF}" authorId="{95582667-6102-27E7-ED8E-01A166EB4B6B}" created="2025-01-12T07:04:36.327">
        <p188:txBody>
          <a:bodyPr/>
          <a:lstStyle/>
          <a:p>
            <a:r>
              <a:rPr lang="en-US"/>
              <a:t>dipti mad you is na this</a:t>
            </a:r>
          </a:p>
        </p188:txBody>
      </p188:reply>
      <p188:reply id="{8B0DA7EF-EBBF-4909-A79D-84F598AB6A6C}" authorId="{95582667-6102-27E7-ED8E-01A166EB4B6B}" created="2025-01-12T07:06:01.990">
        <p188:txBody>
          <a:bodyPr/>
          <a:lstStyle/>
          <a:p>
            <a:r>
              <a:rPr lang="en-US"/>
              <a:t>no no i am hushar dipti....mad is gunjan and aarya</a:t>
            </a:r>
          </a:p>
        </p188:txBody>
      </p188:reply>
      <p188:reply id="{9A500C47-0A51-4318-96FB-6B1DD7D30221}" authorId="{95582667-6102-27E7-ED8E-01A166EB4B6B}" created="2025-01-12T07:06:23.609">
        <p188:txBody>
          <a:bodyPr/>
          <a:lstStyle/>
          <a:p>
            <a:r>
              <a:rPr lang="en-US"/>
              <a:t>arey liar </a:t>
            </a:r>
          </a:p>
        </p188:txBody>
      </p188:reply>
      <p188:reply id="{8B89DC98-9A50-40E6-B270-939B03E3AE7C}" authorId="{95582667-6102-27E7-ED8E-01A166EB4B6B}" created="2025-01-12T07:06:50.913">
        <p188:txBody>
          <a:bodyPr/>
          <a:lstStyle/>
          <a:p>
            <a:r>
              <a:rPr lang="en-US"/>
              <a:t>u liar isssss</a:t>
            </a:r>
          </a:p>
        </p188:txBody>
      </p188:reply>
      <p188:reply id="{815A4EBE-E244-49F3-9CD4-5398F5154708}" authorId="{95582667-6102-27E7-ED8E-01A166EB4B6B}" created="2025-01-12T07:07:39.781">
        <p188:txBody>
          <a:bodyPr/>
          <a:lstStyle/>
          <a:p>
            <a:r>
              <a:rPr lang="en-US"/>
              <a:t>aeeee kipping quietttt</a:t>
            </a:r>
          </a:p>
        </p188:txBody>
      </p188:reply>
      <p188:reply id="{4840C358-FAAB-4CF0-B513-36AD0E4E9664}" authorId="{95582667-6102-27E7-ED8E-01A166EB4B6B}" created="2025-01-12T07:08:20.402">
        <p188:txBody>
          <a:bodyPr/>
          <a:lstStyle/>
          <a:p>
            <a:r>
              <a:rPr lang="en-US"/>
              <a:t>ae you both only madss</a:t>
            </a:r>
          </a:p>
        </p188:txBody>
      </p188:reply>
    </p188:replyLst>
    <p188:txBody>
      <a:bodyPr/>
      <a:lstStyle/>
      <a:p>
        <a:r>
          <a:rPr lang="en-US"/>
          <a:t>helloooo  yedoo</a:t>
        </a:r>
      </a:p>
    </p188:txBody>
  </p188:cm>
</p188:cmLst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jfif>
</file>

<file path=ppt/media/image21.jpeg>
</file>

<file path=ppt/media/image22.jpeg>
</file>

<file path=ppt/media/image23.jpe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eg>
</file>

<file path=ppt/media/image30.jpg>
</file>

<file path=ppt/media/image31.png>
</file>

<file path=ppt/media/image32.png>
</file>

<file path=ppt/media/image33.png>
</file>

<file path=ppt/media/image34.jpg>
</file>

<file path=ppt/media/image35.png>
</file>

<file path=ppt/media/image36.jpeg>
</file>

<file path=ppt/media/image37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132395-45BB-5840-B35B-49029CC0A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A7EFCF2-DA21-F405-521A-BB51A0B293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5C6749-17D7-4F1C-531C-904A5346E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A0E3E86-4D40-B4BC-3BB0-8692ED14A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FD0CC7-AFFA-D3FC-77EE-49E3A1F0C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698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261980-49FA-8FAC-4269-DB6BCE9C9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4E94F8-6FC0-127D-0F4F-28E299ECF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B445B6-74AB-7821-75B2-BFA1D3C68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7FE7D0-0F23-E969-47D8-BCFFAFF8C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6AEAFF-9FB8-F12B-02EC-D97C32A73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3761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6CECA2A-2362-E1BF-46FF-AB13A9BB88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8478489-4B4F-04BC-897E-7DD74ABD6C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4B4316-516E-8683-3F0B-8AC327B0A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B14566-079D-5E60-815D-1A585E1CA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49CEB3-943D-E21D-66C9-D2DDE3825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1343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0B0547-1D78-E9E8-5ADB-B0715C655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799476-70AC-CC9E-CCD0-6692A3B71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A8186E7-7CCE-9B6A-2838-CF48128AE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6DB5DC-AD14-3964-D1D6-37F644B72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AF95EB-F6D0-7F8F-4282-8A5A16686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4556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C4EF6A-5C95-8643-CC3D-A009A3041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9B65162-7CB4-64AB-193A-22CAD3D38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211DA3-1442-62FA-4ECE-148FE30D5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D92589-0081-D7A5-B544-ECA5426A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5F5055-37C1-89DB-84B5-85CE7ADEF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366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19DB28-9E18-33CB-D649-300AF5502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A11E67-4A1F-4FE6-D8CF-080770E0B4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4C6518C-7F3E-719B-7547-8E0A9FA20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AC33185-6340-04A8-43AE-28B5D773E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C27DF25-ADFA-16C4-7BB4-D38BF0F5C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11518AE-42E8-0000-B2D5-54F54BC4D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4284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FD51F0-8983-D848-7F3D-832922C47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97AFBB-F9DC-F39B-4D60-0A132E133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B99D9D7-558E-136D-AA34-974177168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81D7887-6BDB-AFAB-247F-CB80F575D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826566D-5930-CEFD-86F1-1B4F245FAA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3AD80D0-32F9-EE61-3315-2F9C3D5FB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8D177B0-C61B-CB53-B258-80B550E43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6519DC9-3CC8-DE0F-06F4-7EBA62187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004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25485D-DA29-0E27-7544-7E8368B48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165399-7EA0-DC5C-18F1-E584758F4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1A37456-0366-EF85-7782-6CB0C3B04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7EA774-FDB9-AE51-FF34-D17E2F1FA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8529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EB85CAD-6F71-2420-7431-CB04C27C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49DD860-187F-BC3E-9306-74DF50777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0935AE8-A0AC-E0D0-3661-237F08C1B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217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C49F63-AFF3-CA90-8759-13FE6CC71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68E56C-E88C-B44C-8B2E-9281CF7ED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3C28F99-6778-E7A1-EC51-9F17EF84CA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B619E11-92E2-7DDC-60EE-B1B8FD404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743743-7D92-49F1-BDD8-417416D8A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EDC1FB-C2E9-0EA5-9924-4F6283CB4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956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4FE5DF-AEE5-ED8E-43F0-4F8497859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991E54D-EA02-B3D6-DD50-7D1427884F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D3BEADF-1D0A-E979-622E-005A8F073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599065-8F1C-DE7D-4AB7-3954A9D14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07A23A-D8E7-69D9-1626-A911C0BD3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896B320-1A67-59DB-5528-BB42FA6C1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2220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8E9128-4F75-4BFE-FE6A-D8BF0019E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3D4388-A103-B024-1E0D-0BC3474F7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F096FB-9497-9E58-7A95-0A8B9B3A6E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51F20-BC4E-4D9B-8D43-B11C3FA60A08}" type="datetimeFigureOut">
              <a:rPr lang="ru-RU" smtClean="0"/>
              <a:t>29.07.2025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0BDDA0-766B-C7C3-AEB5-086F69224E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85E496-69FF-0950-B414-4E1D94B428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41B29-3BDF-4F58-BC04-CE2FDD6DE4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832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8/10/relationships/comments" Target="../comments/modernComment_100_6F82CF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fif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eg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pink and blue gradient&#10;&#10;Description automatically generated">
            <a:extLst>
              <a:ext uri="{FF2B5EF4-FFF2-40B4-BE49-F238E27FC236}">
                <a16:creationId xmlns:a16="http://schemas.microsoft.com/office/drawing/2014/main" id="{E32EB7EE-0253-D224-7573-F1D402657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89" y="77954"/>
            <a:ext cx="11973479" cy="66442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A18E87-2C87-226B-E65B-81E83D58BF6A}"/>
              </a:ext>
            </a:extLst>
          </p:cNvPr>
          <p:cNvSpPr/>
          <p:nvPr/>
        </p:nvSpPr>
        <p:spPr>
          <a:xfrm>
            <a:off x="109626" y="108857"/>
            <a:ext cx="11974285" cy="6640285"/>
          </a:xfrm>
          <a:prstGeom prst="rect">
            <a:avLst/>
          </a:prstGeom>
          <a:noFill/>
          <a:ln w="28575">
            <a:solidFill>
              <a:srgbClr val="E342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BA0FC8E1-CE24-FACD-4A44-5C14B0A7C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1D4D0"/>
              </a:clrFrom>
              <a:clrTo>
                <a:srgbClr val="F1D4D0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00" b="98567" l="9996" r="98445">
                        <a14:foregroundMark x1="17326" y1="91000" x2="13861" y2="98567"/>
                        <a14:foregroundMark x1="14616" y1="2900" x2="39716" y2="25233"/>
                        <a14:foregroundMark x1="20391" y1="3467" x2="41048" y2="933"/>
                        <a14:foregroundMark x1="41048" y1="933" x2="89427" y2="1567"/>
                        <a14:foregroundMark x1="89427" y1="1567" x2="94136" y2="14100"/>
                        <a14:foregroundMark x1="94136" y1="14100" x2="94225" y2="21733"/>
                        <a14:foregroundMark x1="98445" y1="27533" x2="98445" y2="27533"/>
                        <a14:foregroundMark x1="50911" y1="33633" x2="50911" y2="33633"/>
                        <a14:foregroundMark x1="49000" y1="33633" x2="49000" y2="33633"/>
                        <a14:foregroundMark x1="40515" y1="35933" x2="40515" y2="35933"/>
                        <a14:foregroundMark x1="18081" y1="17667" x2="18081" y2="17667"/>
                        <a14:foregroundMark x1="15371" y1="17967" x2="15371" y2="17967"/>
                        <a14:foregroundMark x1="15371" y1="17967" x2="15371" y2="17967"/>
                        <a14:foregroundMark x1="18481" y1="17667" x2="18481" y2="17667"/>
                        <a14:foregroundMark x1="14216" y1="19133" x2="16526" y2="16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8741" y="0"/>
            <a:ext cx="52206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19787" y="456956"/>
            <a:ext cx="7422970" cy="10464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Book Antiqua"/>
              </a:rPr>
              <a:t>SAVITRIBAI PHULE PUNE UNIVERSITY</a:t>
            </a:r>
          </a:p>
          <a:p>
            <a:endParaRPr lang="en-US" sz="1000" b="1" dirty="0">
              <a:latin typeface="Book Antiqua"/>
            </a:endParaRPr>
          </a:p>
          <a:p>
            <a:pPr algn="ctr"/>
            <a:r>
              <a:rPr lang="en-US" sz="2400" dirty="0">
                <a:latin typeface="Book Antiqua"/>
              </a:rPr>
              <a:t>Department Of Technology</a:t>
            </a:r>
            <a:endParaRPr lang="en-IN" sz="2000" dirty="0">
              <a:latin typeface="Book Antiqu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2889" y="2897934"/>
            <a:ext cx="7836767" cy="19082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u="sng" dirty="0">
                <a:latin typeface="Book Antiqua"/>
              </a:rPr>
              <a:t>Major Project</a:t>
            </a:r>
          </a:p>
          <a:p>
            <a:pPr algn="ctr"/>
            <a:endParaRPr lang="en-US" dirty="0">
              <a:latin typeface="Arial Rounded MT Bold" panose="020F0704030504030204" pitchFamily="34" charset="0"/>
            </a:endParaRPr>
          </a:p>
          <a:p>
            <a:pPr algn="ctr"/>
            <a:r>
              <a:rPr lang="en-US" sz="3600" dirty="0" err="1">
                <a:latin typeface="Book Antiqua"/>
              </a:rPr>
              <a:t>SmartCaptioner</a:t>
            </a:r>
            <a:r>
              <a:rPr lang="en-US" sz="3600" dirty="0">
                <a:latin typeface="Book Antiqua"/>
              </a:rPr>
              <a:t> : </a:t>
            </a:r>
            <a:endParaRPr lang="en-IN" sz="3600" dirty="0">
              <a:latin typeface="Book Antiqua"/>
            </a:endParaRPr>
          </a:p>
          <a:p>
            <a:pPr algn="ctr"/>
            <a:r>
              <a:rPr lang="en-US" sz="3600" dirty="0">
                <a:latin typeface="Book Antiqua"/>
              </a:rPr>
              <a:t>Image Based Caption Retrieval</a:t>
            </a:r>
            <a:endParaRPr lang="en-IN" sz="3600" dirty="0"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116927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5">
            <a:extLst>
              <a:ext uri="{FF2B5EF4-FFF2-40B4-BE49-F238E27FC236}">
                <a16:creationId xmlns:a16="http://schemas.microsoft.com/office/drawing/2014/main" id="{2C67997A-C7A1-8E6D-0415-1BF628E587C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25" y="582393"/>
            <a:ext cx="1067927" cy="945878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24" name="Рисунок 30">
            <a:extLst>
              <a:ext uri="{FF2B5EF4-FFF2-40B4-BE49-F238E27FC236}">
                <a16:creationId xmlns:a16="http://schemas.microsoft.com/office/drawing/2014/main" id="{51719DCF-D8EC-5104-A3B3-52700A06D9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498979" y="5386907"/>
            <a:ext cx="1657966" cy="466161"/>
          </a:xfrm>
          <a:prstGeom prst="rect">
            <a:avLst/>
          </a:prstGeom>
        </p:spPr>
      </p:pic>
      <p:pic>
        <p:nvPicPr>
          <p:cNvPr id="26" name="Рисунок 31">
            <a:extLst>
              <a:ext uri="{FF2B5EF4-FFF2-40B4-BE49-F238E27FC236}">
                <a16:creationId xmlns:a16="http://schemas.microsoft.com/office/drawing/2014/main" id="{A2137420-841A-B3B1-BD30-4CE5E0F649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71857" y="5382026"/>
            <a:ext cx="712243" cy="54259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4C23B6F-B3AA-263E-BA04-33D9B71FE511}"/>
              </a:ext>
            </a:extLst>
          </p:cNvPr>
          <p:cNvSpPr txBox="1"/>
          <p:nvPr/>
        </p:nvSpPr>
        <p:spPr>
          <a:xfrm>
            <a:off x="1462369" y="781106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ea typeface="Calibri"/>
                <a:cs typeface="Aharoni" panose="02010803020104030203" pitchFamily="2" charset="-79"/>
              </a:rPr>
              <a:t>User – Interface </a:t>
            </a:r>
            <a:endParaRPr lang="ru-RU" sz="2800" dirty="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2325BD-04B2-7B71-8392-345EC0489545}"/>
              </a:ext>
            </a:extLst>
          </p:cNvPr>
          <p:cNvSpPr txBox="1"/>
          <p:nvPr/>
        </p:nvSpPr>
        <p:spPr>
          <a:xfrm>
            <a:off x="531292" y="2156119"/>
            <a:ext cx="7599127" cy="369331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/>
                <a:cs typeface="Calibri" panose="020F0502020204030204"/>
              </a:rPr>
              <a:t>WEBSITE CREATION</a:t>
            </a:r>
          </a:p>
          <a:p>
            <a:r>
              <a:rPr lang="en-US" dirty="0"/>
              <a:t>Created a website using </a:t>
            </a:r>
            <a:r>
              <a:rPr lang="en-US" b="1" dirty="0"/>
              <a:t>Django</a:t>
            </a:r>
            <a:r>
              <a:rPr lang="en-US" dirty="0"/>
              <a:t> on VS Code, providing a user-friendly platform to upload images and automatically generate creative Instagram captions. It supports </a:t>
            </a:r>
            <a:r>
              <a:rPr lang="en-US" b="1" dirty="0"/>
              <a:t>sixteen different image categories and provides five relevant captions </a:t>
            </a:r>
            <a:r>
              <a:rPr lang="en-US" dirty="0"/>
              <a:t>per image, with the option to regenerate captions based on user preference. Currently, the website is </a:t>
            </a:r>
            <a:r>
              <a:rPr lang="en-US" b="1" dirty="0"/>
              <a:t>free to use and does not require signup</a:t>
            </a:r>
            <a:r>
              <a:rPr lang="en-US" dirty="0"/>
              <a:t>, though this may be enhanced in the future. It integrates with a backend ML model to deliver fast and accurate caption suggestions.</a:t>
            </a: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40" name="Овал 83">
            <a:extLst>
              <a:ext uri="{FF2B5EF4-FFF2-40B4-BE49-F238E27FC236}">
                <a16:creationId xmlns:a16="http://schemas.microsoft.com/office/drawing/2014/main" id="{A623A16F-3695-1073-BC0D-F7A0B163FB04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9843C8-ADDC-3F6B-4FDE-9715B0E8CE14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3BA4C40-46C0-17B1-0727-90B514546318}"/>
              </a:ext>
            </a:extLst>
          </p:cNvPr>
          <p:cNvSpPr/>
          <p:nvPr/>
        </p:nvSpPr>
        <p:spPr>
          <a:xfrm>
            <a:off x="435017" y="1801426"/>
            <a:ext cx="11157077" cy="32656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8C6279B-A1DF-7710-F230-C6997421B34B}"/>
              </a:ext>
            </a:extLst>
          </p:cNvPr>
          <p:cNvSpPr/>
          <p:nvPr/>
        </p:nvSpPr>
        <p:spPr>
          <a:xfrm>
            <a:off x="5704066" y="5189334"/>
            <a:ext cx="128594" cy="129534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8760879C-C82B-4620-87CE-6B34040D2F73}"/>
              </a:ext>
            </a:extLst>
          </p:cNvPr>
          <p:cNvSpPr/>
          <p:nvPr/>
        </p:nvSpPr>
        <p:spPr>
          <a:xfrm>
            <a:off x="5855657" y="5189333"/>
            <a:ext cx="128594" cy="129534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52F064-F866-C659-A73F-FA984F0451B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19"/>
          <a:stretch/>
        </p:blipFill>
        <p:spPr>
          <a:xfrm>
            <a:off x="7899739" y="1987289"/>
            <a:ext cx="3626476" cy="28497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9B3BCA-8611-DD40-7E51-44BD25F32E22}"/>
              </a:ext>
            </a:extLst>
          </p:cNvPr>
          <p:cNvSpPr txBox="1"/>
          <p:nvPr/>
        </p:nvSpPr>
        <p:spPr>
          <a:xfrm>
            <a:off x="437443" y="6053665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ea typeface="Calibri"/>
                <a:cs typeface="Calibri"/>
              </a:rPr>
              <a:t>SmartCaptioner</a:t>
            </a:r>
            <a:r>
              <a:rPr lang="en-US" b="1" dirty="0">
                <a:ea typeface="Calibri"/>
                <a:cs typeface="Calibri"/>
              </a:rPr>
              <a:t>_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/>
              <a:t>Snap, upload, and let </a:t>
            </a:r>
            <a:r>
              <a:rPr lang="en-US" dirty="0" err="1"/>
              <a:t>SmartCaptioner</a:t>
            </a:r>
            <a:r>
              <a:rPr lang="en-US" dirty="0"/>
              <a:t> do the talking!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9D5E7-7DC5-E16B-166B-24F69981D7CF}"/>
              </a:ext>
            </a:extLst>
          </p:cNvPr>
          <p:cNvSpPr txBox="1"/>
          <p:nvPr/>
        </p:nvSpPr>
        <p:spPr>
          <a:xfrm>
            <a:off x="11034888" y="1961443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1/2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6CD1DE3-5637-872B-FB5C-39F6C1FB180A}"/>
              </a:ext>
            </a:extLst>
          </p:cNvPr>
          <p:cNvSpPr/>
          <p:nvPr/>
        </p:nvSpPr>
        <p:spPr>
          <a:xfrm>
            <a:off x="11077221" y="1975555"/>
            <a:ext cx="395111" cy="254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D28174-728E-4A9D-454A-71768CC599B2}"/>
              </a:ext>
            </a:extLst>
          </p:cNvPr>
          <p:cNvSpPr txBox="1"/>
          <p:nvPr/>
        </p:nvSpPr>
        <p:spPr>
          <a:xfrm>
            <a:off x="11077221" y="1947332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4496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5">
            <a:extLst>
              <a:ext uri="{FF2B5EF4-FFF2-40B4-BE49-F238E27FC236}">
                <a16:creationId xmlns:a16="http://schemas.microsoft.com/office/drawing/2014/main" id="{2C67997A-C7A1-8E6D-0415-1BF628E587C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57" y="703570"/>
            <a:ext cx="646862" cy="862914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24" name="Рисунок 30">
            <a:extLst>
              <a:ext uri="{FF2B5EF4-FFF2-40B4-BE49-F238E27FC236}">
                <a16:creationId xmlns:a16="http://schemas.microsoft.com/office/drawing/2014/main" id="{51719DCF-D8EC-5104-A3B3-52700A06D9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498979" y="5386907"/>
            <a:ext cx="1657966" cy="466161"/>
          </a:xfrm>
          <a:prstGeom prst="rect">
            <a:avLst/>
          </a:prstGeom>
        </p:spPr>
      </p:pic>
      <p:pic>
        <p:nvPicPr>
          <p:cNvPr id="26" name="Рисунок 31">
            <a:extLst>
              <a:ext uri="{FF2B5EF4-FFF2-40B4-BE49-F238E27FC236}">
                <a16:creationId xmlns:a16="http://schemas.microsoft.com/office/drawing/2014/main" id="{A2137420-841A-B3B1-BD30-4CE5E0F649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71857" y="5382026"/>
            <a:ext cx="712243" cy="542594"/>
          </a:xfrm>
          <a:prstGeom prst="rect">
            <a:avLst/>
          </a:prstGeom>
        </p:spPr>
      </p:pic>
      <p:sp>
        <p:nvSpPr>
          <p:cNvPr id="40" name="Овал 83">
            <a:extLst>
              <a:ext uri="{FF2B5EF4-FFF2-40B4-BE49-F238E27FC236}">
                <a16:creationId xmlns:a16="http://schemas.microsoft.com/office/drawing/2014/main" id="{A623A16F-3695-1073-BC0D-F7A0B163FB04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9843C8-ADDC-3F6B-4FDE-9715B0E8CE14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9B3BCA-8611-DD40-7E51-44BD25F32E22}"/>
              </a:ext>
            </a:extLst>
          </p:cNvPr>
          <p:cNvSpPr txBox="1"/>
          <p:nvPr/>
        </p:nvSpPr>
        <p:spPr>
          <a:xfrm>
            <a:off x="437443" y="6053665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ea typeface="Calibri"/>
                <a:cs typeface="Calibri"/>
              </a:rPr>
              <a:t>SmartCaptioner</a:t>
            </a:r>
            <a:r>
              <a:rPr lang="en-US" b="1" dirty="0">
                <a:ea typeface="Calibri"/>
                <a:cs typeface="Calibri"/>
              </a:rPr>
              <a:t>_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/>
              <a:t>The website!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9D5E7-7DC5-E16B-166B-24F69981D7CF}"/>
              </a:ext>
            </a:extLst>
          </p:cNvPr>
          <p:cNvSpPr txBox="1"/>
          <p:nvPr/>
        </p:nvSpPr>
        <p:spPr>
          <a:xfrm>
            <a:off x="11034888" y="1961443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1/2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C23B6F-B3AA-263E-BA04-33D9B71FE511}"/>
              </a:ext>
            </a:extLst>
          </p:cNvPr>
          <p:cNvSpPr txBox="1"/>
          <p:nvPr/>
        </p:nvSpPr>
        <p:spPr>
          <a:xfrm>
            <a:off x="1462369" y="781106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ea typeface="Calibri"/>
                <a:cs typeface="Aharoni" panose="02010803020104030203" pitchFamily="2" charset="-79"/>
              </a:rPr>
              <a:t>User – Interface </a:t>
            </a:r>
            <a:endParaRPr lang="ru-RU" sz="2800" dirty="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pic>
        <p:nvPicPr>
          <p:cNvPr id="18" name="Рисунок 65">
            <a:extLst>
              <a:ext uri="{FF2B5EF4-FFF2-40B4-BE49-F238E27FC236}">
                <a16:creationId xmlns:a16="http://schemas.microsoft.com/office/drawing/2014/main" id="{2C67997A-C7A1-8E6D-0415-1BF628E587C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9" y="643855"/>
            <a:ext cx="915803" cy="811140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19"/>
          <a:stretch/>
        </p:blipFill>
        <p:spPr>
          <a:xfrm>
            <a:off x="987758" y="1707762"/>
            <a:ext cx="10054189" cy="367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9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5">
            <a:extLst>
              <a:ext uri="{FF2B5EF4-FFF2-40B4-BE49-F238E27FC236}">
                <a16:creationId xmlns:a16="http://schemas.microsoft.com/office/drawing/2014/main" id="{2C67997A-C7A1-8E6D-0415-1BF628E587C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86" y="320245"/>
            <a:ext cx="957512" cy="1172483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24" name="Рисунок 30">
            <a:extLst>
              <a:ext uri="{FF2B5EF4-FFF2-40B4-BE49-F238E27FC236}">
                <a16:creationId xmlns:a16="http://schemas.microsoft.com/office/drawing/2014/main" id="{51719DCF-D8EC-5104-A3B3-52700A06D9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498979" y="5386907"/>
            <a:ext cx="1657966" cy="466161"/>
          </a:xfrm>
          <a:prstGeom prst="rect">
            <a:avLst/>
          </a:prstGeom>
        </p:spPr>
      </p:pic>
      <p:pic>
        <p:nvPicPr>
          <p:cNvPr id="26" name="Рисунок 31">
            <a:extLst>
              <a:ext uri="{FF2B5EF4-FFF2-40B4-BE49-F238E27FC236}">
                <a16:creationId xmlns:a16="http://schemas.microsoft.com/office/drawing/2014/main" id="{A2137420-841A-B3B1-BD30-4CE5E0F649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71857" y="5382026"/>
            <a:ext cx="712243" cy="54259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C2325BD-04B2-7B71-8392-345EC0489545}"/>
              </a:ext>
            </a:extLst>
          </p:cNvPr>
          <p:cNvSpPr txBox="1"/>
          <p:nvPr/>
        </p:nvSpPr>
        <p:spPr>
          <a:xfrm>
            <a:off x="510943" y="1534931"/>
            <a:ext cx="7599127" cy="470898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r>
              <a:rPr lang="en-US" sz="2400" b="1" dirty="0"/>
              <a:t>MOBILE APPLICATION</a:t>
            </a:r>
            <a:endParaRPr lang="en-US" sz="1600" b="1" dirty="0"/>
          </a:p>
          <a:p>
            <a:r>
              <a:rPr lang="en-US" dirty="0"/>
              <a:t>A mobile application for </a:t>
            </a:r>
            <a:r>
              <a:rPr lang="en-US" dirty="0" err="1"/>
              <a:t>SmartCaptioner</a:t>
            </a:r>
            <a:r>
              <a:rPr lang="en-US" dirty="0"/>
              <a:t> was developed using </a:t>
            </a:r>
            <a:r>
              <a:rPr lang="en-US" b="1" dirty="0" err="1"/>
              <a:t>Kodular</a:t>
            </a:r>
            <a:r>
              <a:rPr lang="en-US" dirty="0"/>
              <a:t>, providing users with an </a:t>
            </a:r>
            <a:r>
              <a:rPr lang="en-US" b="1" dirty="0"/>
              <a:t>easy and portable way </a:t>
            </a:r>
            <a:r>
              <a:rPr lang="en-US" dirty="0"/>
              <a:t>to access the caption generator on Android devices. The app features a </a:t>
            </a:r>
            <a:r>
              <a:rPr lang="en-US" b="1" dirty="0"/>
              <a:t>clean and simple interface </a:t>
            </a:r>
            <a:r>
              <a:rPr lang="en-US" dirty="0"/>
              <a:t>that allows users to upload images directly from their phones. It is seamlessly integrated with the </a:t>
            </a:r>
            <a:r>
              <a:rPr lang="en-US" b="1" dirty="0"/>
              <a:t>Django backend</a:t>
            </a:r>
            <a:r>
              <a:rPr lang="en-US" dirty="0"/>
              <a:t>, ensuring fast and accurate caption suggestions. Just like the website, the app supports sixteen different image categories and provides five creative captions for each image, along with a regenerate option for alternative suggestions. The app </a:t>
            </a:r>
            <a:r>
              <a:rPr lang="en-US" b="1" dirty="0"/>
              <a:t>does not require any sign-up </a:t>
            </a:r>
            <a:r>
              <a:rPr lang="en-US" dirty="0"/>
              <a:t>or login, ensuring a </a:t>
            </a:r>
            <a:r>
              <a:rPr lang="en-US" b="1" dirty="0"/>
              <a:t>smooth and hassle-free </a:t>
            </a:r>
            <a:r>
              <a:rPr lang="en-US" dirty="0"/>
              <a:t>user experience, making </a:t>
            </a:r>
            <a:r>
              <a:rPr lang="en-US" dirty="0" err="1"/>
              <a:t>SmartCaptioner</a:t>
            </a:r>
            <a:r>
              <a:rPr lang="en-US" dirty="0"/>
              <a:t> easily accessible on the go.</a:t>
            </a: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40" name="Овал 83">
            <a:extLst>
              <a:ext uri="{FF2B5EF4-FFF2-40B4-BE49-F238E27FC236}">
                <a16:creationId xmlns:a16="http://schemas.microsoft.com/office/drawing/2014/main" id="{A623A16F-3695-1073-BC0D-F7A0B163FB04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9843C8-ADDC-3F6B-4FDE-9715B0E8CE14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3BA4C40-46C0-17B1-0727-90B514546318}"/>
              </a:ext>
            </a:extLst>
          </p:cNvPr>
          <p:cNvSpPr/>
          <p:nvPr/>
        </p:nvSpPr>
        <p:spPr>
          <a:xfrm>
            <a:off x="435017" y="1801426"/>
            <a:ext cx="11157077" cy="32656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8C6279B-A1DF-7710-F230-C6997421B34B}"/>
              </a:ext>
            </a:extLst>
          </p:cNvPr>
          <p:cNvSpPr/>
          <p:nvPr/>
        </p:nvSpPr>
        <p:spPr>
          <a:xfrm>
            <a:off x="5704066" y="5189334"/>
            <a:ext cx="128594" cy="129534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8760879C-C82B-4620-87CE-6B34040D2F73}"/>
              </a:ext>
            </a:extLst>
          </p:cNvPr>
          <p:cNvSpPr/>
          <p:nvPr/>
        </p:nvSpPr>
        <p:spPr>
          <a:xfrm>
            <a:off x="5855657" y="5189333"/>
            <a:ext cx="128594" cy="129534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52F064-F866-C659-A73F-FA984F0451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439" y="1959202"/>
            <a:ext cx="2867025" cy="2867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9B3BCA-8611-DD40-7E51-44BD25F32E22}"/>
              </a:ext>
            </a:extLst>
          </p:cNvPr>
          <p:cNvSpPr txBox="1"/>
          <p:nvPr/>
        </p:nvSpPr>
        <p:spPr>
          <a:xfrm>
            <a:off x="437443" y="6053665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ea typeface="Calibri"/>
                <a:cs typeface="Calibri"/>
              </a:rPr>
              <a:t>SmartCaptioner</a:t>
            </a:r>
            <a:r>
              <a:rPr lang="en-US" b="1" dirty="0">
                <a:ea typeface="Calibri"/>
                <a:cs typeface="Calibri"/>
              </a:rPr>
              <a:t>_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/>
              <a:t>Snap, upload, and let </a:t>
            </a:r>
            <a:r>
              <a:rPr lang="en-US" dirty="0" err="1"/>
              <a:t>SmartCaptioner</a:t>
            </a:r>
            <a:r>
              <a:rPr lang="en-US" dirty="0"/>
              <a:t> do the talking!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9D5E7-7DC5-E16B-166B-24F69981D7CF}"/>
              </a:ext>
            </a:extLst>
          </p:cNvPr>
          <p:cNvSpPr txBox="1"/>
          <p:nvPr/>
        </p:nvSpPr>
        <p:spPr>
          <a:xfrm>
            <a:off x="11034888" y="1961443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1/2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6CD1DE3-5637-872B-FB5C-39F6C1FB180A}"/>
              </a:ext>
            </a:extLst>
          </p:cNvPr>
          <p:cNvSpPr/>
          <p:nvPr/>
        </p:nvSpPr>
        <p:spPr>
          <a:xfrm>
            <a:off x="11077221" y="1975555"/>
            <a:ext cx="395111" cy="254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D28174-728E-4A9D-454A-71768CC599B2}"/>
              </a:ext>
            </a:extLst>
          </p:cNvPr>
          <p:cNvSpPr txBox="1"/>
          <p:nvPr/>
        </p:nvSpPr>
        <p:spPr>
          <a:xfrm>
            <a:off x="11077221" y="1947332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3/4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C23B6F-B3AA-263E-BA04-33D9B71FE511}"/>
              </a:ext>
            </a:extLst>
          </p:cNvPr>
          <p:cNvSpPr txBox="1"/>
          <p:nvPr/>
        </p:nvSpPr>
        <p:spPr>
          <a:xfrm>
            <a:off x="1462369" y="781106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ea typeface="Calibri"/>
                <a:cs typeface="Aharoni" panose="02010803020104030203" pitchFamily="2" charset="-79"/>
              </a:rPr>
              <a:t>User – Interface </a:t>
            </a:r>
            <a:endParaRPr lang="ru-RU" sz="2800" dirty="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pic>
        <p:nvPicPr>
          <p:cNvPr id="19" name="Рисунок 65">
            <a:extLst>
              <a:ext uri="{FF2B5EF4-FFF2-40B4-BE49-F238E27FC236}">
                <a16:creationId xmlns:a16="http://schemas.microsoft.com/office/drawing/2014/main" id="{2C67997A-C7A1-8E6D-0415-1BF628E587C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9" y="643855"/>
            <a:ext cx="915803" cy="811140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6317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5">
            <a:extLst>
              <a:ext uri="{FF2B5EF4-FFF2-40B4-BE49-F238E27FC236}">
                <a16:creationId xmlns:a16="http://schemas.microsoft.com/office/drawing/2014/main" id="{2C67997A-C7A1-8E6D-0415-1BF628E587C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43" y="-19612"/>
            <a:ext cx="1083228" cy="1925739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24" name="Рисунок 30">
            <a:extLst>
              <a:ext uri="{FF2B5EF4-FFF2-40B4-BE49-F238E27FC236}">
                <a16:creationId xmlns:a16="http://schemas.microsoft.com/office/drawing/2014/main" id="{51719DCF-D8EC-5104-A3B3-52700A06D9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498979" y="5386907"/>
            <a:ext cx="1657966" cy="466161"/>
          </a:xfrm>
          <a:prstGeom prst="rect">
            <a:avLst/>
          </a:prstGeom>
        </p:spPr>
      </p:pic>
      <p:pic>
        <p:nvPicPr>
          <p:cNvPr id="26" name="Рисунок 31">
            <a:extLst>
              <a:ext uri="{FF2B5EF4-FFF2-40B4-BE49-F238E27FC236}">
                <a16:creationId xmlns:a16="http://schemas.microsoft.com/office/drawing/2014/main" id="{A2137420-841A-B3B1-BD30-4CE5E0F649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71857" y="5382026"/>
            <a:ext cx="712243" cy="542594"/>
          </a:xfrm>
          <a:prstGeom prst="rect">
            <a:avLst/>
          </a:prstGeom>
        </p:spPr>
      </p:pic>
      <p:sp>
        <p:nvSpPr>
          <p:cNvPr id="40" name="Овал 83">
            <a:extLst>
              <a:ext uri="{FF2B5EF4-FFF2-40B4-BE49-F238E27FC236}">
                <a16:creationId xmlns:a16="http://schemas.microsoft.com/office/drawing/2014/main" id="{A623A16F-3695-1073-BC0D-F7A0B163FB04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9843C8-ADDC-3F6B-4FDE-9715B0E8CE14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9B3BCA-8611-DD40-7E51-44BD25F32E22}"/>
              </a:ext>
            </a:extLst>
          </p:cNvPr>
          <p:cNvSpPr txBox="1"/>
          <p:nvPr/>
        </p:nvSpPr>
        <p:spPr>
          <a:xfrm>
            <a:off x="437443" y="6053665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ea typeface="Calibri"/>
                <a:cs typeface="Calibri"/>
              </a:rPr>
              <a:t>SmartCaptioner</a:t>
            </a:r>
            <a:r>
              <a:rPr lang="en-US" b="1" dirty="0">
                <a:ea typeface="Calibri"/>
                <a:cs typeface="Calibri"/>
              </a:rPr>
              <a:t>_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/>
              <a:t>The App!!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9D5E7-7DC5-E16B-166B-24F69981D7CF}"/>
              </a:ext>
            </a:extLst>
          </p:cNvPr>
          <p:cNvSpPr txBox="1"/>
          <p:nvPr/>
        </p:nvSpPr>
        <p:spPr>
          <a:xfrm>
            <a:off x="11034888" y="1961443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1/2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C23B6F-B3AA-263E-BA04-33D9B71FE511}"/>
              </a:ext>
            </a:extLst>
          </p:cNvPr>
          <p:cNvSpPr txBox="1"/>
          <p:nvPr/>
        </p:nvSpPr>
        <p:spPr>
          <a:xfrm>
            <a:off x="1462369" y="781106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ea typeface="Calibri"/>
                <a:cs typeface="Aharoni" panose="02010803020104030203" pitchFamily="2" charset="-79"/>
              </a:rPr>
              <a:t>User – Interface </a:t>
            </a:r>
            <a:endParaRPr lang="ru-RU" sz="2800" dirty="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pic>
        <p:nvPicPr>
          <p:cNvPr id="16" name="Рисунок 65">
            <a:extLst>
              <a:ext uri="{FF2B5EF4-FFF2-40B4-BE49-F238E27FC236}">
                <a16:creationId xmlns:a16="http://schemas.microsoft.com/office/drawing/2014/main" id="{2C67997A-C7A1-8E6D-0415-1BF628E587C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9" y="643855"/>
            <a:ext cx="915803" cy="811140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5" b="51795"/>
          <a:stretch/>
        </p:blipFill>
        <p:spPr>
          <a:xfrm>
            <a:off x="4165023" y="1390616"/>
            <a:ext cx="3699659" cy="399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4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on a hill with flowers and trees in the background&#10;&#10;Description automatically generated">
            <a:extLst>
              <a:ext uri="{FF2B5EF4-FFF2-40B4-BE49-F238E27FC236}">
                <a16:creationId xmlns:a16="http://schemas.microsoft.com/office/drawing/2014/main" id="{088F204D-1DFF-55AC-3792-8AD399950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" y="0"/>
            <a:ext cx="5143500" cy="6858000"/>
          </a:xfrm>
          <a:prstGeom prst="rect">
            <a:avLst/>
          </a:prstGeom>
        </p:spPr>
      </p:pic>
      <p:pic>
        <p:nvPicPr>
          <p:cNvPr id="3" name="Picture 2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DD11678C-BB20-47BC-BAE1-A0D9FE8B8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5320" y="2215473"/>
            <a:ext cx="6443033" cy="19028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C44049-FB23-4B28-D4BE-5291C4A68027}"/>
              </a:ext>
            </a:extLst>
          </p:cNvPr>
          <p:cNvSpPr txBox="1"/>
          <p:nvPr/>
        </p:nvSpPr>
        <p:spPr>
          <a:xfrm>
            <a:off x="5328813" y="117884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Results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89235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8F204D-1DFF-55AC-3792-8AD399950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" y="0"/>
            <a:ext cx="51435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C44049-FB23-4B28-D4BE-5291C4A68027}"/>
              </a:ext>
            </a:extLst>
          </p:cNvPr>
          <p:cNvSpPr txBox="1"/>
          <p:nvPr/>
        </p:nvSpPr>
        <p:spPr>
          <a:xfrm>
            <a:off x="5328813" y="117884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Results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14780"/>
          <a:stretch/>
        </p:blipFill>
        <p:spPr>
          <a:xfrm>
            <a:off x="5295352" y="2265655"/>
            <a:ext cx="6896648" cy="232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77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91BED4-BBF4-4548-5C63-752C83CD8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14" y="0"/>
            <a:ext cx="495824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7B24F7-0080-8F0F-8074-5AD4A5F76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727" y="2652713"/>
            <a:ext cx="7026395" cy="1552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814A3C-0158-AB35-3F1C-51A1F161451D}"/>
              </a:ext>
            </a:extLst>
          </p:cNvPr>
          <p:cNvSpPr txBox="1"/>
          <p:nvPr/>
        </p:nvSpPr>
        <p:spPr>
          <a:xfrm>
            <a:off x="5173590" y="136247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Results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86493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91BED4-BBF4-4548-5C63-752C83CD8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14" y="0"/>
            <a:ext cx="49582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814A3C-0158-AB35-3F1C-51A1F161451D}"/>
              </a:ext>
            </a:extLst>
          </p:cNvPr>
          <p:cNvSpPr txBox="1"/>
          <p:nvPr/>
        </p:nvSpPr>
        <p:spPr>
          <a:xfrm>
            <a:off x="5173590" y="136247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Results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026" y="2279832"/>
            <a:ext cx="7019581" cy="229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BBEAE9-C526-CBEB-BEDC-F51EC8085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" y="0"/>
            <a:ext cx="51435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8F086E-0A16-B503-292B-CDC22F954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813" y="2451429"/>
            <a:ext cx="6709553" cy="19551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3CDCC-E9EA-A635-0E0F-87A17B8147E9}"/>
              </a:ext>
            </a:extLst>
          </p:cNvPr>
          <p:cNvSpPr txBox="1"/>
          <p:nvPr/>
        </p:nvSpPr>
        <p:spPr>
          <a:xfrm>
            <a:off x="5328813" y="117884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Results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80372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BBEAE9-C526-CBEB-BEDC-F51EC80856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34" y="0"/>
            <a:ext cx="385762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3CDCC-E9EA-A635-0E0F-87A17B8147E9}"/>
              </a:ext>
            </a:extLst>
          </p:cNvPr>
          <p:cNvSpPr txBox="1"/>
          <p:nvPr/>
        </p:nvSpPr>
        <p:spPr>
          <a:xfrm>
            <a:off x="5328813" y="117884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Results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359" y="2261381"/>
            <a:ext cx="7689641" cy="262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277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65" descr="A black letter with white text&#10;&#10;Description automatically generated">
            <a:extLst>
              <a:ext uri="{FF2B5EF4-FFF2-40B4-BE49-F238E27FC236}">
                <a16:creationId xmlns:a16="http://schemas.microsoft.com/office/drawing/2014/main" id="{0690E1C4-8B17-134B-00CD-770F3B1A42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140" b="11140"/>
          <a:stretch>
            <a:fillRect/>
          </a:stretch>
        </p:blipFill>
        <p:spPr>
          <a:xfrm>
            <a:off x="516265" y="793609"/>
            <a:ext cx="843845" cy="660401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92B7C7C1-B7F4-4086-395E-23591F2A1D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510185" y="5084348"/>
            <a:ext cx="1657966" cy="466161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6E76563A-51DF-90B6-3541-7807EE25B9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71857" y="5068261"/>
            <a:ext cx="701038" cy="565005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93808FA8-CA7D-9A1C-7033-68E3E6B6461D}"/>
              </a:ext>
            </a:extLst>
          </p:cNvPr>
          <p:cNvSpPr txBox="1"/>
          <p:nvPr/>
        </p:nvSpPr>
        <p:spPr>
          <a:xfrm>
            <a:off x="1563011" y="795483"/>
            <a:ext cx="229987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Introduction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AF92E54-5ED7-96E6-D3D0-B6BF08647CD0}"/>
              </a:ext>
            </a:extLst>
          </p:cNvPr>
          <p:cNvSpPr txBox="1"/>
          <p:nvPr/>
        </p:nvSpPr>
        <p:spPr>
          <a:xfrm>
            <a:off x="637223" y="1708667"/>
            <a:ext cx="7678820" cy="33613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Developed an Image-Based Caption Retrieval System using the CLIP model to generate creative captions for Instagram posts.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The dataset includes 1600 images across sixteen categories with 8000 captions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,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aligning text with visual content for enhanced engagement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Traditional methods like CNNs and LSTMs struggle to create contextually relevant captions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This project leverages CLIP’s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ability to align image and text features, addressing these challenges effectively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To build a system using CLIP that generates accurate, engaging captions reflecting Instagram trends, enhancing personalized content creation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84" name="Овал 83">
            <a:extLst>
              <a:ext uri="{FF2B5EF4-FFF2-40B4-BE49-F238E27FC236}">
                <a16:creationId xmlns:a16="http://schemas.microsoft.com/office/drawing/2014/main" id="{1FC282BD-0965-F295-CA6F-569CD6198664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116BFA4-0C85-A740-7B2E-E75E5B93ACB8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9677344-7F40-1D32-0147-27DF1468C963}"/>
              </a:ext>
            </a:extLst>
          </p:cNvPr>
          <p:cNvSpPr/>
          <p:nvPr/>
        </p:nvSpPr>
        <p:spPr>
          <a:xfrm>
            <a:off x="502252" y="1745397"/>
            <a:ext cx="11157077" cy="32656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person in a dress&#10;&#10;Description automatically generated">
            <a:extLst>
              <a:ext uri="{FF2B5EF4-FFF2-40B4-BE49-F238E27FC236}">
                <a16:creationId xmlns:a16="http://schemas.microsoft.com/office/drawing/2014/main" id="{F69C4197-4291-917D-D96D-92A05341C02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-557" r="10" b="19455"/>
          <a:stretch/>
        </p:blipFill>
        <p:spPr>
          <a:xfrm>
            <a:off x="8314687" y="1894275"/>
            <a:ext cx="3315551" cy="29481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5F9210-E6AA-F9C2-B4A3-73C411CC36CA}"/>
              </a:ext>
            </a:extLst>
          </p:cNvPr>
          <p:cNvSpPr txBox="1"/>
          <p:nvPr/>
        </p:nvSpPr>
        <p:spPr>
          <a:xfrm>
            <a:off x="437443" y="5743221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 </a:t>
            </a:r>
            <a:r>
              <a:rPr lang="en-US">
                <a:ea typeface="+mn-lt"/>
                <a:cs typeface="+mn-lt"/>
              </a:rPr>
              <a:t>searching hours for caption ??</a:t>
            </a:r>
            <a:endParaRPr lang="en-US" b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9052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65">
            <a:extLst>
              <a:ext uri="{FF2B5EF4-FFF2-40B4-BE49-F238E27FC236}">
                <a16:creationId xmlns:a16="http://schemas.microsoft.com/office/drawing/2014/main" id="{1AD5370A-9F8B-6269-B51D-BE7D2B692A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606" b="13606"/>
          <a:stretch>
            <a:fillRect/>
          </a:stretch>
        </p:blipFill>
        <p:spPr>
          <a:xfrm>
            <a:off x="543164" y="622539"/>
            <a:ext cx="800223" cy="715118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32" name="Рисунок 30">
            <a:extLst>
              <a:ext uri="{FF2B5EF4-FFF2-40B4-BE49-F238E27FC236}">
                <a16:creationId xmlns:a16="http://schemas.microsoft.com/office/drawing/2014/main" id="{0D3D1C86-81C7-C550-8D3B-5B6F5C5D8F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538407" y="5436888"/>
            <a:ext cx="1657966" cy="466161"/>
          </a:xfrm>
          <a:prstGeom prst="rect">
            <a:avLst/>
          </a:prstGeom>
        </p:spPr>
      </p:pic>
      <p:pic>
        <p:nvPicPr>
          <p:cNvPr id="34" name="Рисунок 31">
            <a:extLst>
              <a:ext uri="{FF2B5EF4-FFF2-40B4-BE49-F238E27FC236}">
                <a16:creationId xmlns:a16="http://schemas.microsoft.com/office/drawing/2014/main" id="{646993B2-71C3-9332-EEB2-DAC4661CC6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85968" y="5386769"/>
            <a:ext cx="701038" cy="56500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7FC2071-8CBB-8989-4B29-620BE758B176}"/>
              </a:ext>
            </a:extLst>
          </p:cNvPr>
          <p:cNvSpPr txBox="1"/>
          <p:nvPr/>
        </p:nvSpPr>
        <p:spPr>
          <a:xfrm>
            <a:off x="1563011" y="730215"/>
            <a:ext cx="321709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ea typeface="Calibri"/>
                <a:cs typeface="Aharoni"/>
              </a:rPr>
              <a:t>Literature Review</a:t>
            </a:r>
            <a:endParaRPr lang="en-US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BDF2505-E471-0008-F2C2-CEF50C2301B8}"/>
              </a:ext>
            </a:extLst>
          </p:cNvPr>
          <p:cNvSpPr txBox="1"/>
          <p:nvPr/>
        </p:nvSpPr>
        <p:spPr>
          <a:xfrm>
            <a:off x="580245" y="1680521"/>
            <a:ext cx="10859868" cy="483209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2.1 Introduction</a:t>
            </a:r>
            <a:endParaRPr lang="en-US" u="sng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Image captioning has evolved from traditional CNN-LSTM models to more advanced systems like CLIP (Contrastive Language-Image Pretraining).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CLIP bridges image and text processing, enabling better contextual and creative caption generation.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This chapter explores these developments and their influence on the proposed Instagram caption generator system.</a:t>
            </a:r>
          </a:p>
          <a:p>
            <a:pPr algn="just"/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en-US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2.2 Image Captioning Systems</a:t>
            </a:r>
            <a:endParaRPr lang="en-US" u="sng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Image captioning generates textual descriptions for images, with the challenge of aligning visual content and language.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Recent advances like CLIP have improved accuracy and creativity in generating captions that reflect both image and textual context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 sz="200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40" name="Овал 83">
            <a:extLst>
              <a:ext uri="{FF2B5EF4-FFF2-40B4-BE49-F238E27FC236}">
                <a16:creationId xmlns:a16="http://schemas.microsoft.com/office/drawing/2014/main" id="{F3D9BED7-E057-37E6-1593-6F0D113BB466}"/>
              </a:ext>
            </a:extLst>
          </p:cNvPr>
          <p:cNvSpPr/>
          <p:nvPr/>
        </p:nvSpPr>
        <p:spPr>
          <a:xfrm>
            <a:off x="434925" y="467098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6768AE-BB63-C220-E5CE-1A332DB54713}"/>
              </a:ext>
            </a:extLst>
          </p:cNvPr>
          <p:cNvSpPr/>
          <p:nvPr/>
        </p:nvSpPr>
        <p:spPr>
          <a:xfrm>
            <a:off x="498821" y="1752045"/>
            <a:ext cx="11035331" cy="342078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2F3F126-872E-A231-B06E-DB09D258195D}"/>
              </a:ext>
            </a:extLst>
          </p:cNvPr>
          <p:cNvSpPr/>
          <p:nvPr/>
        </p:nvSpPr>
        <p:spPr>
          <a:xfrm>
            <a:off x="429681" y="1684694"/>
            <a:ext cx="11102649" cy="34752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8CA2B7-14A0-0FA1-1C08-8927037154F9}"/>
              </a:ext>
            </a:extLst>
          </p:cNvPr>
          <p:cNvSpPr txBox="1"/>
          <p:nvPr/>
        </p:nvSpPr>
        <p:spPr>
          <a:xfrm>
            <a:off x="493887" y="5898442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 </a:t>
            </a:r>
            <a:r>
              <a:rPr lang="en-US">
                <a:ea typeface="+mn-lt"/>
                <a:cs typeface="+mn-lt"/>
              </a:rPr>
              <a:t>when captions went from basic to brilliant!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5135FDF-3022-E511-00A0-12E2CA011761}"/>
              </a:ext>
            </a:extLst>
          </p:cNvPr>
          <p:cNvSpPr/>
          <p:nvPr/>
        </p:nvSpPr>
        <p:spPr>
          <a:xfrm>
            <a:off x="5781828" y="5291666"/>
            <a:ext cx="98777" cy="98777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22886C7-015A-2BA4-ADB2-71D76DFBDE71}"/>
              </a:ext>
            </a:extLst>
          </p:cNvPr>
          <p:cNvSpPr/>
          <p:nvPr/>
        </p:nvSpPr>
        <p:spPr>
          <a:xfrm>
            <a:off x="5882469" y="5291665"/>
            <a:ext cx="98777" cy="98777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922C75F-E73B-97D7-50BA-D77814F39971}"/>
              </a:ext>
            </a:extLst>
          </p:cNvPr>
          <p:cNvSpPr/>
          <p:nvPr/>
        </p:nvSpPr>
        <p:spPr>
          <a:xfrm>
            <a:off x="5997489" y="5291666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1878F7E-8F4C-E89B-1054-7154DA7EDB35}"/>
              </a:ext>
            </a:extLst>
          </p:cNvPr>
          <p:cNvSpPr/>
          <p:nvPr/>
        </p:nvSpPr>
        <p:spPr>
          <a:xfrm>
            <a:off x="6098129" y="5291665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07CD16D-1842-D32F-AFE9-CFC181E8C8B2}"/>
              </a:ext>
            </a:extLst>
          </p:cNvPr>
          <p:cNvSpPr/>
          <p:nvPr/>
        </p:nvSpPr>
        <p:spPr>
          <a:xfrm>
            <a:off x="11048999" y="1777999"/>
            <a:ext cx="395111" cy="254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73BC9-1DF7-87D6-42C7-DD86EB4C4595}"/>
              </a:ext>
            </a:extLst>
          </p:cNvPr>
          <p:cNvSpPr txBox="1"/>
          <p:nvPr/>
        </p:nvSpPr>
        <p:spPr>
          <a:xfrm>
            <a:off x="11048999" y="1749777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59304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65">
            <a:extLst>
              <a:ext uri="{FF2B5EF4-FFF2-40B4-BE49-F238E27FC236}">
                <a16:creationId xmlns:a16="http://schemas.microsoft.com/office/drawing/2014/main" id="{1AD5370A-9F8B-6269-B51D-BE7D2B692A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606" b="13606"/>
          <a:stretch>
            <a:fillRect/>
          </a:stretch>
        </p:blipFill>
        <p:spPr>
          <a:xfrm>
            <a:off x="543164" y="622539"/>
            <a:ext cx="800223" cy="715118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32" name="Рисунок 30">
            <a:extLst>
              <a:ext uri="{FF2B5EF4-FFF2-40B4-BE49-F238E27FC236}">
                <a16:creationId xmlns:a16="http://schemas.microsoft.com/office/drawing/2014/main" id="{0D3D1C86-81C7-C550-8D3B-5B6F5C5D8F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538407" y="5159076"/>
            <a:ext cx="1657966" cy="466161"/>
          </a:xfrm>
          <a:prstGeom prst="rect">
            <a:avLst/>
          </a:prstGeom>
        </p:spPr>
      </p:pic>
      <p:pic>
        <p:nvPicPr>
          <p:cNvPr id="34" name="Рисунок 31">
            <a:extLst>
              <a:ext uri="{FF2B5EF4-FFF2-40B4-BE49-F238E27FC236}">
                <a16:creationId xmlns:a16="http://schemas.microsoft.com/office/drawing/2014/main" id="{646993B2-71C3-9332-EEB2-DAC4661CC6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85968" y="5077206"/>
            <a:ext cx="701038" cy="56500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7FC2071-8CBB-8989-4B29-620BE758B176}"/>
              </a:ext>
            </a:extLst>
          </p:cNvPr>
          <p:cNvSpPr txBox="1"/>
          <p:nvPr/>
        </p:nvSpPr>
        <p:spPr>
          <a:xfrm>
            <a:off x="1563011" y="730215"/>
            <a:ext cx="321709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ea typeface="Calibri"/>
                <a:cs typeface="Aharoni"/>
              </a:rPr>
              <a:t>Literature Review</a:t>
            </a:r>
            <a:endParaRPr lang="en-US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BDF2505-E471-0008-F2C2-CEF50C2301B8}"/>
              </a:ext>
            </a:extLst>
          </p:cNvPr>
          <p:cNvSpPr txBox="1"/>
          <p:nvPr/>
        </p:nvSpPr>
        <p:spPr>
          <a:xfrm>
            <a:off x="551490" y="1709276"/>
            <a:ext cx="10859868" cy="45243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endParaRPr lang="en-US" u="sng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en-US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2.2.1 CLIP for Image and Text Alignment</a:t>
            </a:r>
            <a:endParaRPr lang="en-US" u="sng" dirty="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CLIP processes images and text in parallel, mapping them into a shared embedding space.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This allows for better alignment between the image's visual content and the generated caption.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CLIP’s use of vision and language encoders enhances both image-text understanding and context relevance.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en-US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2.2.2 Previous Techniques: CNNs and LSTMs</a:t>
            </a:r>
            <a:endParaRPr lang="en-US" u="sng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CNNs (e.g., InceptionV3) were used for feature extraction, while LSTMs generated captions word by word.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Despite their strengths, CNN-LSTM models struggled with contextual alignment between images and captions. 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CLIP's simultaneous image and text processing overcomes this limitation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 algn="just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40" name="Овал 83">
            <a:extLst>
              <a:ext uri="{FF2B5EF4-FFF2-40B4-BE49-F238E27FC236}">
                <a16:creationId xmlns:a16="http://schemas.microsoft.com/office/drawing/2014/main" id="{F3D9BED7-E057-37E6-1593-6F0D113BB466}"/>
              </a:ext>
            </a:extLst>
          </p:cNvPr>
          <p:cNvSpPr/>
          <p:nvPr/>
        </p:nvSpPr>
        <p:spPr>
          <a:xfrm>
            <a:off x="434925" y="467098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6768AE-BB63-C220-E5CE-1A332DB54713}"/>
              </a:ext>
            </a:extLst>
          </p:cNvPr>
          <p:cNvSpPr/>
          <p:nvPr/>
        </p:nvSpPr>
        <p:spPr>
          <a:xfrm>
            <a:off x="527612" y="1697694"/>
            <a:ext cx="11011517" cy="345872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2F3F126-872E-A231-B06E-DB09D258195D}"/>
              </a:ext>
            </a:extLst>
          </p:cNvPr>
          <p:cNvSpPr/>
          <p:nvPr/>
        </p:nvSpPr>
        <p:spPr>
          <a:xfrm>
            <a:off x="437618" y="1692630"/>
            <a:ext cx="11094712" cy="318954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8CA2B7-14A0-0FA1-1C08-8927037154F9}"/>
              </a:ext>
            </a:extLst>
          </p:cNvPr>
          <p:cNvSpPr txBox="1"/>
          <p:nvPr/>
        </p:nvSpPr>
        <p:spPr>
          <a:xfrm>
            <a:off x="493887" y="5652379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 </a:t>
            </a:r>
            <a:r>
              <a:rPr lang="en-US">
                <a:ea typeface="+mn-lt"/>
                <a:cs typeface="+mn-lt"/>
              </a:rPr>
              <a:t>Goodbye, CNN-LSTM struggles; hello, seamless context with CLIP! 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06F84ED-B6F9-BFB8-B631-FC5AFBEC25B2}"/>
              </a:ext>
            </a:extLst>
          </p:cNvPr>
          <p:cNvSpPr/>
          <p:nvPr/>
        </p:nvSpPr>
        <p:spPr>
          <a:xfrm>
            <a:off x="5991031" y="4999459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17AAD17-D5FA-543C-0129-9ECD452B8BA1}"/>
              </a:ext>
            </a:extLst>
          </p:cNvPr>
          <p:cNvSpPr/>
          <p:nvPr/>
        </p:nvSpPr>
        <p:spPr>
          <a:xfrm>
            <a:off x="5882796" y="4992228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ABF7377-B901-2FE2-B41D-2D1E0B99544C}"/>
              </a:ext>
            </a:extLst>
          </p:cNvPr>
          <p:cNvSpPr/>
          <p:nvPr/>
        </p:nvSpPr>
        <p:spPr>
          <a:xfrm>
            <a:off x="6092380" y="4992228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02D92D-D616-1250-8BDB-C7E29D5C9E27}"/>
              </a:ext>
            </a:extLst>
          </p:cNvPr>
          <p:cNvSpPr/>
          <p:nvPr/>
        </p:nvSpPr>
        <p:spPr>
          <a:xfrm>
            <a:off x="6193021" y="4992228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E684E10-281E-7F24-D74B-F43A7B4007FE}"/>
              </a:ext>
            </a:extLst>
          </p:cNvPr>
          <p:cNvSpPr/>
          <p:nvPr/>
        </p:nvSpPr>
        <p:spPr>
          <a:xfrm>
            <a:off x="11020777" y="1777999"/>
            <a:ext cx="395111" cy="254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C9AE3D-DD01-0E3C-89CF-1865B6B2AC51}"/>
              </a:ext>
            </a:extLst>
          </p:cNvPr>
          <p:cNvSpPr txBox="1"/>
          <p:nvPr/>
        </p:nvSpPr>
        <p:spPr>
          <a:xfrm>
            <a:off x="11020777" y="1749777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55983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65">
            <a:extLst>
              <a:ext uri="{FF2B5EF4-FFF2-40B4-BE49-F238E27FC236}">
                <a16:creationId xmlns:a16="http://schemas.microsoft.com/office/drawing/2014/main" id="{1AD5370A-9F8B-6269-B51D-BE7D2B692A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606" b="13606"/>
          <a:stretch>
            <a:fillRect/>
          </a:stretch>
        </p:blipFill>
        <p:spPr>
          <a:xfrm>
            <a:off x="543164" y="924464"/>
            <a:ext cx="800223" cy="715118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32" name="Рисунок 30">
            <a:extLst>
              <a:ext uri="{FF2B5EF4-FFF2-40B4-BE49-F238E27FC236}">
                <a16:creationId xmlns:a16="http://schemas.microsoft.com/office/drawing/2014/main" id="{0D3D1C86-81C7-C550-8D3B-5B6F5C5D8F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538407" y="5436888"/>
            <a:ext cx="1657966" cy="466161"/>
          </a:xfrm>
          <a:prstGeom prst="rect">
            <a:avLst/>
          </a:prstGeom>
        </p:spPr>
      </p:pic>
      <p:pic>
        <p:nvPicPr>
          <p:cNvPr id="34" name="Рисунок 31">
            <a:extLst>
              <a:ext uri="{FF2B5EF4-FFF2-40B4-BE49-F238E27FC236}">
                <a16:creationId xmlns:a16="http://schemas.microsoft.com/office/drawing/2014/main" id="{646993B2-71C3-9332-EEB2-DAC4661CC6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85968" y="5386769"/>
            <a:ext cx="701038" cy="56500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7FC2071-8CBB-8989-4B29-620BE758B176}"/>
              </a:ext>
            </a:extLst>
          </p:cNvPr>
          <p:cNvSpPr txBox="1"/>
          <p:nvPr/>
        </p:nvSpPr>
        <p:spPr>
          <a:xfrm>
            <a:off x="1563011" y="989007"/>
            <a:ext cx="321709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ea typeface="Calibri"/>
                <a:cs typeface="Aharoni"/>
              </a:rPr>
              <a:t>Literature Review</a:t>
            </a:r>
            <a:endParaRPr lang="en-US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BDF2505-E471-0008-F2C2-CEF50C2301B8}"/>
              </a:ext>
            </a:extLst>
          </p:cNvPr>
          <p:cNvSpPr txBox="1"/>
          <p:nvPr/>
        </p:nvSpPr>
        <p:spPr>
          <a:xfrm>
            <a:off x="537113" y="2076431"/>
            <a:ext cx="10859868" cy="489364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2.3 Tokenization and Padding</a:t>
            </a:r>
            <a:endParaRPr lang="en-US" u="sng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Traditional CNN-LSTM systems use tokenization and padding to process captions, which is crucial for sequential word generation.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CLIP eliminates the need for tokenization by using parallel processing of images and text, which simplifies the workflow.</a:t>
            </a:r>
          </a:p>
          <a:p>
            <a:pPr marL="285750" indent="-285750" algn="just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en-US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2.4 Model Architecture</a:t>
            </a:r>
            <a:endParaRPr lang="en-US" u="sng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Image-Text Encoder (CLIP): Embeds both image and caption in a shared feature space.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Caption Generation: Predicts the most relevant caption by analyzing image-text relationships, without sequential word generation.</a:t>
            </a:r>
          </a:p>
          <a:p>
            <a:pPr algn="just"/>
            <a:endParaRPr lang="en-US" sz="200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 sz="200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 sz="200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40" name="Овал 83">
            <a:extLst>
              <a:ext uri="{FF2B5EF4-FFF2-40B4-BE49-F238E27FC236}">
                <a16:creationId xmlns:a16="http://schemas.microsoft.com/office/drawing/2014/main" id="{F3D9BED7-E057-37E6-1593-6F0D113BB466}"/>
              </a:ext>
            </a:extLst>
          </p:cNvPr>
          <p:cNvSpPr/>
          <p:nvPr/>
        </p:nvSpPr>
        <p:spPr>
          <a:xfrm>
            <a:off x="434925" y="725890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6768AE-BB63-C220-E5CE-1A332DB54713}"/>
              </a:ext>
            </a:extLst>
          </p:cNvPr>
          <p:cNvSpPr/>
          <p:nvPr/>
        </p:nvSpPr>
        <p:spPr>
          <a:xfrm>
            <a:off x="498821" y="1910795"/>
            <a:ext cx="11043269" cy="303978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2F3F126-872E-A231-B06E-DB09D258195D}"/>
              </a:ext>
            </a:extLst>
          </p:cNvPr>
          <p:cNvSpPr/>
          <p:nvPr/>
        </p:nvSpPr>
        <p:spPr>
          <a:xfrm>
            <a:off x="429681" y="1914731"/>
            <a:ext cx="11117026" cy="311586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8CA2B7-14A0-0FA1-1C08-8927037154F9}"/>
              </a:ext>
            </a:extLst>
          </p:cNvPr>
          <p:cNvSpPr txBox="1"/>
          <p:nvPr/>
        </p:nvSpPr>
        <p:spPr>
          <a:xfrm>
            <a:off x="493887" y="5898442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>
                <a:ea typeface="+mn-lt"/>
                <a:cs typeface="+mn-lt"/>
              </a:rPr>
              <a:t>Tokenization? Padding? CLIP says, 'Not my problem.' #ParallelProcessing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DABCD63-1716-B086-DD6B-CBD911CEF0EE}"/>
              </a:ext>
            </a:extLst>
          </p:cNvPr>
          <p:cNvSpPr/>
          <p:nvPr/>
        </p:nvSpPr>
        <p:spPr>
          <a:xfrm>
            <a:off x="5868093" y="5147892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36DCFF7-7BA9-0184-2CCB-750DE3BA67A0}"/>
              </a:ext>
            </a:extLst>
          </p:cNvPr>
          <p:cNvSpPr/>
          <p:nvPr/>
        </p:nvSpPr>
        <p:spPr>
          <a:xfrm>
            <a:off x="5968734" y="5147892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F9CABFB-9A52-8BA7-29F6-2FA85A8AD96B}"/>
              </a:ext>
            </a:extLst>
          </p:cNvPr>
          <p:cNvSpPr/>
          <p:nvPr/>
        </p:nvSpPr>
        <p:spPr>
          <a:xfrm>
            <a:off x="6069376" y="5147892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B0E21BC-4C28-B1D8-5E89-428547A0CBB4}"/>
              </a:ext>
            </a:extLst>
          </p:cNvPr>
          <p:cNvSpPr/>
          <p:nvPr/>
        </p:nvSpPr>
        <p:spPr>
          <a:xfrm>
            <a:off x="6170017" y="5147892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52C15E9-8764-CECE-2293-0D1018B19FE7}"/>
              </a:ext>
            </a:extLst>
          </p:cNvPr>
          <p:cNvSpPr/>
          <p:nvPr/>
        </p:nvSpPr>
        <p:spPr>
          <a:xfrm>
            <a:off x="11077221" y="1975555"/>
            <a:ext cx="395111" cy="254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6F59D1-E242-0533-A272-F875D69AA95A}"/>
              </a:ext>
            </a:extLst>
          </p:cNvPr>
          <p:cNvSpPr txBox="1"/>
          <p:nvPr/>
        </p:nvSpPr>
        <p:spPr>
          <a:xfrm>
            <a:off x="11077221" y="1947332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22835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65">
            <a:extLst>
              <a:ext uri="{FF2B5EF4-FFF2-40B4-BE49-F238E27FC236}">
                <a16:creationId xmlns:a16="http://schemas.microsoft.com/office/drawing/2014/main" id="{1AD5370A-9F8B-6269-B51D-BE7D2B692A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606" b="13606"/>
          <a:stretch>
            <a:fillRect/>
          </a:stretch>
        </p:blipFill>
        <p:spPr>
          <a:xfrm>
            <a:off x="543164" y="924464"/>
            <a:ext cx="800223" cy="715118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32" name="Рисунок 30">
            <a:extLst>
              <a:ext uri="{FF2B5EF4-FFF2-40B4-BE49-F238E27FC236}">
                <a16:creationId xmlns:a16="http://schemas.microsoft.com/office/drawing/2014/main" id="{0D3D1C86-81C7-C550-8D3B-5B6F5C5D8F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510185" y="4660777"/>
            <a:ext cx="1657966" cy="466161"/>
          </a:xfrm>
          <a:prstGeom prst="rect">
            <a:avLst/>
          </a:prstGeom>
        </p:spPr>
      </p:pic>
      <p:pic>
        <p:nvPicPr>
          <p:cNvPr id="34" name="Рисунок 31">
            <a:extLst>
              <a:ext uri="{FF2B5EF4-FFF2-40B4-BE49-F238E27FC236}">
                <a16:creationId xmlns:a16="http://schemas.microsoft.com/office/drawing/2014/main" id="{646993B2-71C3-9332-EEB2-DAC4661CC6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15413" y="4610658"/>
            <a:ext cx="701038" cy="56500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7FC2071-8CBB-8989-4B29-620BE758B176}"/>
              </a:ext>
            </a:extLst>
          </p:cNvPr>
          <p:cNvSpPr txBox="1"/>
          <p:nvPr/>
        </p:nvSpPr>
        <p:spPr>
          <a:xfrm>
            <a:off x="1563011" y="989007"/>
            <a:ext cx="321709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ea typeface="Calibri"/>
                <a:cs typeface="Aharoni"/>
              </a:rPr>
              <a:t>Literature Review</a:t>
            </a:r>
            <a:endParaRPr lang="en-US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BDF2505-E471-0008-F2C2-CEF50C2301B8}"/>
              </a:ext>
            </a:extLst>
          </p:cNvPr>
          <p:cNvSpPr txBox="1"/>
          <p:nvPr/>
        </p:nvSpPr>
        <p:spPr>
          <a:xfrm>
            <a:off x="594622" y="2263337"/>
            <a:ext cx="10859868" cy="33547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 sz="2000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2.5 Training and Optimization</a:t>
            </a:r>
            <a:endParaRPr lang="en-US" u="sng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Traditional models: Used categorical cross-entropy and Adam optimizer.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CLIP-based system: Focuses on maximizing similarity between image and text embeddings using contrastive loss functions, ensuring contextually relevant and trend-aligned captions.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 sz="200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 sz="200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 sz="200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40" name="Овал 83">
            <a:extLst>
              <a:ext uri="{FF2B5EF4-FFF2-40B4-BE49-F238E27FC236}">
                <a16:creationId xmlns:a16="http://schemas.microsoft.com/office/drawing/2014/main" id="{F3D9BED7-E057-37E6-1593-6F0D113BB466}"/>
              </a:ext>
            </a:extLst>
          </p:cNvPr>
          <p:cNvSpPr/>
          <p:nvPr/>
        </p:nvSpPr>
        <p:spPr>
          <a:xfrm>
            <a:off x="434925" y="725890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6768AE-BB63-C220-E5CE-1A332DB54713}"/>
              </a:ext>
            </a:extLst>
          </p:cNvPr>
          <p:cNvSpPr/>
          <p:nvPr/>
        </p:nvSpPr>
        <p:spPr>
          <a:xfrm>
            <a:off x="514696" y="1910795"/>
            <a:ext cx="11011519" cy="25159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2F3F126-872E-A231-B06E-DB09D258195D}"/>
              </a:ext>
            </a:extLst>
          </p:cNvPr>
          <p:cNvSpPr/>
          <p:nvPr/>
        </p:nvSpPr>
        <p:spPr>
          <a:xfrm>
            <a:off x="429681" y="1914731"/>
            <a:ext cx="11102649" cy="214884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8CA2B7-14A0-0FA1-1C08-8927037154F9}"/>
              </a:ext>
            </a:extLst>
          </p:cNvPr>
          <p:cNvSpPr txBox="1"/>
          <p:nvPr/>
        </p:nvSpPr>
        <p:spPr>
          <a:xfrm>
            <a:off x="437443" y="5206998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 </a:t>
            </a:r>
            <a:r>
              <a:rPr lang="en-US">
                <a:ea typeface="+mn-lt"/>
                <a:cs typeface="+mn-lt"/>
              </a:rPr>
              <a:t>CLIP: Forget cross-entropy, it's all about maximizing similarity!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4E368B2-5A76-90CF-6C31-A5D896DDDF80}"/>
              </a:ext>
            </a:extLst>
          </p:cNvPr>
          <p:cNvSpPr/>
          <p:nvPr/>
        </p:nvSpPr>
        <p:spPr>
          <a:xfrm>
            <a:off x="5884600" y="4190999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75EA49D-EA10-6195-7B48-240BB9E5680D}"/>
              </a:ext>
            </a:extLst>
          </p:cNvPr>
          <p:cNvSpPr/>
          <p:nvPr/>
        </p:nvSpPr>
        <p:spPr>
          <a:xfrm>
            <a:off x="5983378" y="4190999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79AD527-9201-430B-0739-E4D966A14F4A}"/>
              </a:ext>
            </a:extLst>
          </p:cNvPr>
          <p:cNvSpPr/>
          <p:nvPr/>
        </p:nvSpPr>
        <p:spPr>
          <a:xfrm>
            <a:off x="6082156" y="4190999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E55D96B-791E-A9BF-E091-D6A12D8B3E47}"/>
              </a:ext>
            </a:extLst>
          </p:cNvPr>
          <p:cNvSpPr/>
          <p:nvPr/>
        </p:nvSpPr>
        <p:spPr>
          <a:xfrm>
            <a:off x="6180934" y="4190999"/>
            <a:ext cx="98777" cy="9877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59147AF-33F9-8493-16EB-BA95E585A78B}"/>
              </a:ext>
            </a:extLst>
          </p:cNvPr>
          <p:cNvSpPr/>
          <p:nvPr/>
        </p:nvSpPr>
        <p:spPr>
          <a:xfrm>
            <a:off x="11077221" y="1975555"/>
            <a:ext cx="395111" cy="254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9096C4-1DDE-E2CA-5807-2B635F63B44A}"/>
              </a:ext>
            </a:extLst>
          </p:cNvPr>
          <p:cNvSpPr txBox="1"/>
          <p:nvPr/>
        </p:nvSpPr>
        <p:spPr>
          <a:xfrm>
            <a:off x="11077221" y="1947332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9140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65" descr="A black letter on a white background&#10;&#10;Description automatically generated">
            <a:extLst>
              <a:ext uri="{FF2B5EF4-FFF2-40B4-BE49-F238E27FC236}">
                <a16:creationId xmlns:a16="http://schemas.microsoft.com/office/drawing/2014/main" id="{1AD5370A-9F8B-6269-B51D-BE7D2B692A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140" b="11140"/>
          <a:stretch>
            <a:fillRect/>
          </a:stretch>
        </p:blipFill>
        <p:spPr>
          <a:xfrm>
            <a:off x="520752" y="890846"/>
            <a:ext cx="811428" cy="759941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32" name="Рисунок 30">
            <a:extLst>
              <a:ext uri="{FF2B5EF4-FFF2-40B4-BE49-F238E27FC236}">
                <a16:creationId xmlns:a16="http://schemas.microsoft.com/office/drawing/2014/main" id="{0D3D1C86-81C7-C550-8D3B-5B6F5C5D8F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510185" y="4759555"/>
            <a:ext cx="1657966" cy="466161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7FC2071-8CBB-8989-4B29-620BE758B176}"/>
              </a:ext>
            </a:extLst>
          </p:cNvPr>
          <p:cNvSpPr txBox="1"/>
          <p:nvPr/>
        </p:nvSpPr>
        <p:spPr>
          <a:xfrm>
            <a:off x="1563011" y="989007"/>
            <a:ext cx="229987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Conclusion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BDF2505-E471-0008-F2C2-CEF50C2301B8}"/>
              </a:ext>
            </a:extLst>
          </p:cNvPr>
          <p:cNvSpPr txBox="1"/>
          <p:nvPr/>
        </p:nvSpPr>
        <p:spPr>
          <a:xfrm>
            <a:off x="590521" y="2071620"/>
            <a:ext cx="10859868" cy="30777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The project successfully developed an Image-Based Caption Retrieval System using the CLIP model for feature extraction. Since CLIP was pre-trained on 400 million image text pairs from the internet , it could retrieve relevant captions for the images without any additional training. But providing a custom dataset improves its accuracy to produce relevant captions specific to the need . It alone can handle the task of extracting features and then providing relevant captions for the image and vice versa . It can also handle small datasets very efficiently, where the CNN-LSTM models might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overfit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. Also due to its extensive pre-training it can handle unseen images easily 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40" name="Овал 83">
            <a:extLst>
              <a:ext uri="{FF2B5EF4-FFF2-40B4-BE49-F238E27FC236}">
                <a16:creationId xmlns:a16="http://schemas.microsoft.com/office/drawing/2014/main" id="{F3D9BED7-E057-37E6-1593-6F0D113BB466}"/>
              </a:ext>
            </a:extLst>
          </p:cNvPr>
          <p:cNvSpPr/>
          <p:nvPr/>
        </p:nvSpPr>
        <p:spPr>
          <a:xfrm>
            <a:off x="434925" y="725890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6768AE-BB63-C220-E5CE-1A332DB54713}"/>
              </a:ext>
            </a:extLst>
          </p:cNvPr>
          <p:cNvSpPr/>
          <p:nvPr/>
        </p:nvSpPr>
        <p:spPr>
          <a:xfrm>
            <a:off x="514696" y="1910795"/>
            <a:ext cx="11011519" cy="25159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2F3F126-872E-A231-B06E-DB09D258195D}"/>
              </a:ext>
            </a:extLst>
          </p:cNvPr>
          <p:cNvSpPr/>
          <p:nvPr/>
        </p:nvSpPr>
        <p:spPr>
          <a:xfrm>
            <a:off x="514347" y="1914731"/>
            <a:ext cx="11144982" cy="251573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8CA2B7-14A0-0FA1-1C08-8927037154F9}"/>
              </a:ext>
            </a:extLst>
          </p:cNvPr>
          <p:cNvSpPr txBox="1"/>
          <p:nvPr/>
        </p:nvSpPr>
        <p:spPr>
          <a:xfrm>
            <a:off x="493887" y="5460998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 </a:t>
            </a:r>
            <a:r>
              <a:rPr lang="en-US">
                <a:ea typeface="+mn-lt"/>
                <a:cs typeface="+mn-lt"/>
              </a:rPr>
              <a:t>Smart Captioner understood the assignment!!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4" name="Рисунок 31" descr="A black arrow in a square&#10;&#10;Description automatically generated">
            <a:extLst>
              <a:ext uri="{FF2B5EF4-FFF2-40B4-BE49-F238E27FC236}">
                <a16:creationId xmlns:a16="http://schemas.microsoft.com/office/drawing/2014/main" id="{2CC8ECA3-AA76-20FE-7381-D2646F764C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303236" y="4766089"/>
            <a:ext cx="701038" cy="56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9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65" descr="A black letter p&#10;&#10;Description automatically generated">
            <a:extLst>
              <a:ext uri="{FF2B5EF4-FFF2-40B4-BE49-F238E27FC236}">
                <a16:creationId xmlns:a16="http://schemas.microsoft.com/office/drawing/2014/main" id="{FE95A007-9618-8E12-BC65-CECFC45F24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140" b="11140"/>
          <a:stretch>
            <a:fillRect/>
          </a:stretch>
        </p:blipFill>
        <p:spPr>
          <a:xfrm>
            <a:off x="536860" y="712755"/>
            <a:ext cx="823251" cy="767951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21" name="Рисунок 30">
            <a:extLst>
              <a:ext uri="{FF2B5EF4-FFF2-40B4-BE49-F238E27FC236}">
                <a16:creationId xmlns:a16="http://schemas.microsoft.com/office/drawing/2014/main" id="{5A80CE7B-FCD5-A426-B239-93E9CA10A2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510185" y="5144314"/>
            <a:ext cx="1657966" cy="466161"/>
          </a:xfrm>
          <a:prstGeom prst="rect">
            <a:avLst/>
          </a:prstGeom>
        </p:spPr>
      </p:pic>
      <p:pic>
        <p:nvPicPr>
          <p:cNvPr id="24" name="Рисунок 31">
            <a:extLst>
              <a:ext uri="{FF2B5EF4-FFF2-40B4-BE49-F238E27FC236}">
                <a16:creationId xmlns:a16="http://schemas.microsoft.com/office/drawing/2014/main" id="{B5E4ABAD-AB5B-5D76-5288-D9E0324518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71857" y="5068261"/>
            <a:ext cx="701038" cy="56500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AC142BF-0D85-92C0-EDA8-D5F69D305C49}"/>
              </a:ext>
            </a:extLst>
          </p:cNvPr>
          <p:cNvSpPr txBox="1"/>
          <p:nvPr/>
        </p:nvSpPr>
        <p:spPr>
          <a:xfrm>
            <a:off x="1548634" y="795483"/>
            <a:ext cx="340692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Problem Statement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B4EF1B8-633C-6978-AA3A-2A86AA07F531}"/>
              </a:ext>
            </a:extLst>
          </p:cNvPr>
          <p:cNvSpPr txBox="1"/>
          <p:nvPr/>
        </p:nvSpPr>
        <p:spPr>
          <a:xfrm>
            <a:off x="651601" y="1883478"/>
            <a:ext cx="5623088" cy="346761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algn="just">
              <a:spcBef>
                <a:spcPts val="200"/>
              </a:spcBef>
              <a:spcAft>
                <a:spcPts val="200"/>
              </a:spcAft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Generating accurate and creative captions for images on platforms like Instagram remains a challenge. Traditional methods (CNNs for image features and LSTMs for captions) struggle with aligning captions with image content and trends</a:t>
            </a:r>
            <a:r>
              <a:rPr lang="en-US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This project aims to overcome these limitations by using the CLIP model, which processes both image and text together for better contextual alignment, creating more relevant and engaging captions</a:t>
            </a:r>
            <a:r>
              <a:rPr lang="en-US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30" name="Овал 83">
            <a:extLst>
              <a:ext uri="{FF2B5EF4-FFF2-40B4-BE49-F238E27FC236}">
                <a16:creationId xmlns:a16="http://schemas.microsoft.com/office/drawing/2014/main" id="{B70E6259-BF0F-0362-FA41-7E1D2642FD48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526E8E6-3986-F926-1840-EB1E18395BF9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3C4EFA7-CD2A-D60B-2ACB-1A539CB123FD}"/>
              </a:ext>
            </a:extLst>
          </p:cNvPr>
          <p:cNvSpPr/>
          <p:nvPr/>
        </p:nvSpPr>
        <p:spPr>
          <a:xfrm>
            <a:off x="502252" y="1745397"/>
            <a:ext cx="11157077" cy="32656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 descr="A person in a white dress&#10;&#10;Description automatically generated">
            <a:extLst>
              <a:ext uri="{FF2B5EF4-FFF2-40B4-BE49-F238E27FC236}">
                <a16:creationId xmlns:a16="http://schemas.microsoft.com/office/drawing/2014/main" id="{539B3FD8-F571-E90C-03AA-5533F00A4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376" y="2050932"/>
            <a:ext cx="5256565" cy="26794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D7D1FCE-6EF1-8DD8-2A5D-7BA7B8C71758}"/>
              </a:ext>
            </a:extLst>
          </p:cNvPr>
          <p:cNvSpPr txBox="1"/>
          <p:nvPr/>
        </p:nvSpPr>
        <p:spPr>
          <a:xfrm>
            <a:off x="437443" y="5743221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 </a:t>
            </a:r>
            <a:r>
              <a:rPr lang="en-US">
                <a:ea typeface="+mn-lt"/>
                <a:cs typeface="+mn-lt"/>
              </a:rPr>
              <a:t>CNN- LSTM ❌ CLIP ✅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9731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Рисунок 65" descr="A black and white logo&#10;&#10;Description automatically generated">
            <a:extLst>
              <a:ext uri="{FF2B5EF4-FFF2-40B4-BE49-F238E27FC236}">
                <a16:creationId xmlns:a16="http://schemas.microsoft.com/office/drawing/2014/main" id="{46450CB6-2A6D-893F-2C81-178B86EDB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140" b="11140"/>
          <a:stretch>
            <a:fillRect/>
          </a:stretch>
        </p:blipFill>
        <p:spPr>
          <a:xfrm>
            <a:off x="529232" y="679576"/>
            <a:ext cx="842320" cy="811427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51" name="Рисунок 58" descr="A screenshot of a person in a dress&#10;&#10;Description automatically generated">
            <a:extLst>
              <a:ext uri="{FF2B5EF4-FFF2-40B4-BE49-F238E27FC236}">
                <a16:creationId xmlns:a16="http://schemas.microsoft.com/office/drawing/2014/main" id="{10C50B91-33EE-9532-D7A0-883E30B162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5" r="535" b="19816"/>
          <a:stretch/>
        </p:blipFill>
        <p:spPr>
          <a:xfrm>
            <a:off x="8338185" y="1843560"/>
            <a:ext cx="3176886" cy="2952224"/>
          </a:xfrm>
          <a:prstGeom prst="rect">
            <a:avLst/>
          </a:prstGeom>
        </p:spPr>
      </p:pic>
      <p:pic>
        <p:nvPicPr>
          <p:cNvPr id="55" name="Рисунок 30">
            <a:extLst>
              <a:ext uri="{FF2B5EF4-FFF2-40B4-BE49-F238E27FC236}">
                <a16:creationId xmlns:a16="http://schemas.microsoft.com/office/drawing/2014/main" id="{F8B6D31E-3B10-7824-9745-5DE55C5674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92" t="15473" r="47553" b="62588"/>
          <a:stretch/>
        </p:blipFill>
        <p:spPr>
          <a:xfrm>
            <a:off x="510185" y="5092828"/>
            <a:ext cx="1657966" cy="466161"/>
          </a:xfrm>
          <a:prstGeom prst="rect">
            <a:avLst/>
          </a:prstGeom>
        </p:spPr>
      </p:pic>
      <p:pic>
        <p:nvPicPr>
          <p:cNvPr id="57" name="Рисунок 31">
            <a:extLst>
              <a:ext uri="{FF2B5EF4-FFF2-40B4-BE49-F238E27FC236}">
                <a16:creationId xmlns:a16="http://schemas.microsoft.com/office/drawing/2014/main" id="{E815335D-2575-FD99-D875-497BE44426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493" t="15080" r="35408" b="60582"/>
          <a:stretch/>
        </p:blipFill>
        <p:spPr>
          <a:xfrm>
            <a:off x="11171857" y="5068261"/>
            <a:ext cx="701038" cy="565005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5FA0FB46-616B-D652-745C-91D42EFC5803}"/>
              </a:ext>
            </a:extLst>
          </p:cNvPr>
          <p:cNvSpPr txBox="1"/>
          <p:nvPr/>
        </p:nvSpPr>
        <p:spPr>
          <a:xfrm>
            <a:off x="1563011" y="795483"/>
            <a:ext cx="229987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Objective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D3CA4DE-E8ED-4AEE-4040-C207EBD39FDB}"/>
              </a:ext>
            </a:extLst>
          </p:cNvPr>
          <p:cNvSpPr txBox="1"/>
          <p:nvPr/>
        </p:nvSpPr>
        <p:spPr>
          <a:xfrm>
            <a:off x="637223" y="1696572"/>
            <a:ext cx="7449011" cy="366254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To create an Image-Based Caption Retrieval System using the CLIP model to extract image features and generate captions based on text-image similarity. The system aims to deliver contextually accurate captions that enhance social media engagement.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Utilizes a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custom dataset with 1600 images across sixteen categories and 8000 captions (5 captions per image).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Employs CLIP for feature extraction and caption alignment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Focuses on generating captions tailored to Instagram's content trends and audience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63" name="Овал 83">
            <a:extLst>
              <a:ext uri="{FF2B5EF4-FFF2-40B4-BE49-F238E27FC236}">
                <a16:creationId xmlns:a16="http://schemas.microsoft.com/office/drawing/2014/main" id="{3170C9C8-6AF2-D118-9364-A615A3AD2908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1B0931E-524E-71A4-297E-5A1648FD5062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C273801-4164-2AFE-C45A-228A22441A29}"/>
              </a:ext>
            </a:extLst>
          </p:cNvPr>
          <p:cNvSpPr/>
          <p:nvPr/>
        </p:nvSpPr>
        <p:spPr>
          <a:xfrm>
            <a:off x="502252" y="1745397"/>
            <a:ext cx="11157077" cy="32656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0D4C2C-87F3-DA93-FF1C-C8AA53DEC5E4}"/>
              </a:ext>
            </a:extLst>
          </p:cNvPr>
          <p:cNvSpPr txBox="1"/>
          <p:nvPr/>
        </p:nvSpPr>
        <p:spPr>
          <a:xfrm>
            <a:off x="437443" y="5743221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 </a:t>
            </a:r>
            <a:r>
              <a:rPr lang="en-US">
                <a:ea typeface="+mn-lt"/>
                <a:cs typeface="+mn-lt"/>
              </a:rPr>
              <a:t>Making your pics Insta-poetic with CLIP magic!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290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65" descr="A black letter on a white background&#10;&#10;Description automatically generated">
            <a:extLst>
              <a:ext uri="{FF2B5EF4-FFF2-40B4-BE49-F238E27FC236}">
                <a16:creationId xmlns:a16="http://schemas.microsoft.com/office/drawing/2014/main" id="{109FC406-CB24-8415-C8B1-7CE0373FDF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88043" y="596054"/>
            <a:ext cx="914400" cy="914400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9" name="Рисунок 58" descr="A collage of a person posing for a picture&#10;&#10;Description automatically generated">
            <a:extLst>
              <a:ext uri="{FF2B5EF4-FFF2-40B4-BE49-F238E27FC236}">
                <a16:creationId xmlns:a16="http://schemas.microsoft.com/office/drawing/2014/main" id="{4DD17429-0375-B866-F86A-2D83A1C06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4876" y="1907529"/>
            <a:ext cx="3728687" cy="2927876"/>
          </a:xfrm>
          <a:prstGeom prst="rect">
            <a:avLst/>
          </a:prstGeom>
        </p:spPr>
      </p:pic>
      <p:pic>
        <p:nvPicPr>
          <p:cNvPr id="19" name="Рисунок 30">
            <a:extLst>
              <a:ext uri="{FF2B5EF4-FFF2-40B4-BE49-F238E27FC236}">
                <a16:creationId xmlns:a16="http://schemas.microsoft.com/office/drawing/2014/main" id="{AB65F8E1-BD35-167F-7E88-6C8C3A9D54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92" t="15473" r="47553" b="62588"/>
          <a:stretch/>
        </p:blipFill>
        <p:spPr>
          <a:xfrm>
            <a:off x="510185" y="5123720"/>
            <a:ext cx="1657966" cy="466161"/>
          </a:xfrm>
          <a:prstGeom prst="rect">
            <a:avLst/>
          </a:prstGeom>
        </p:spPr>
      </p:pic>
      <p:pic>
        <p:nvPicPr>
          <p:cNvPr id="21" name="Рисунок 31">
            <a:extLst>
              <a:ext uri="{FF2B5EF4-FFF2-40B4-BE49-F238E27FC236}">
                <a16:creationId xmlns:a16="http://schemas.microsoft.com/office/drawing/2014/main" id="{D3330F44-A432-C20A-270A-3428FD6AE6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493" t="15080" r="35408" b="60582"/>
          <a:stretch/>
        </p:blipFill>
        <p:spPr>
          <a:xfrm>
            <a:off x="11171857" y="5068261"/>
            <a:ext cx="701038" cy="56500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D6EAE30-5CA4-7051-92B2-C9D6CCC5E313}"/>
              </a:ext>
            </a:extLst>
          </p:cNvPr>
          <p:cNvSpPr txBox="1"/>
          <p:nvPr/>
        </p:nvSpPr>
        <p:spPr>
          <a:xfrm>
            <a:off x="1563011" y="795483"/>
            <a:ext cx="229987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Dataset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BA6EAA-40C9-13B1-2B74-D8686B2F4081}"/>
              </a:ext>
            </a:extLst>
          </p:cNvPr>
          <p:cNvSpPr txBox="1"/>
          <p:nvPr/>
        </p:nvSpPr>
        <p:spPr>
          <a:xfrm>
            <a:off x="622846" y="1918576"/>
            <a:ext cx="7146453" cy="39549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Dataset Size: 1600 images categorized into sixteen distinct classes.</a:t>
            </a:r>
          </a:p>
          <a:p>
            <a:pPr algn="just">
              <a:buFont typeface="Arial"/>
              <a:buChar char="•"/>
            </a:pPr>
            <a:endParaRPr lang="en-US" sz="9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Categories: Birthday, Baddie, Beaches, Cafe, Cats, Christmas, Couples, desi, Diwali, Dogs, Friends, Mirror, Monsoon, Mountain, Sky,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Sunkissed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. 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algn="just"/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Captions: 5 captions per image, totaling 8000 captions.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algn="just">
              <a:buFont typeface="Arial"/>
              <a:buChar char="•"/>
            </a:pPr>
            <a:endParaRPr lang="en-US" sz="9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Source: Collected from Pinterest, google,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chatbots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ensuring diverse and relevant content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endParaRPr lang="en-US" sz="9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Purpose: Designed to reflect the unique tone and themes of Instagram content for enhanced context and engagement in caption retrieval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28" name="Овал 83">
            <a:extLst>
              <a:ext uri="{FF2B5EF4-FFF2-40B4-BE49-F238E27FC236}">
                <a16:creationId xmlns:a16="http://schemas.microsoft.com/office/drawing/2014/main" id="{93309E0C-8D43-F0CB-381F-74A9279BFAAE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FEA4FCA-088A-A92C-4F50-29AA4FC54174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8947A08-1715-F15D-4616-021D78D0F683}"/>
              </a:ext>
            </a:extLst>
          </p:cNvPr>
          <p:cNvSpPr/>
          <p:nvPr/>
        </p:nvSpPr>
        <p:spPr>
          <a:xfrm>
            <a:off x="502252" y="1745397"/>
            <a:ext cx="11157077" cy="32656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01A2F8-1083-6B07-1D84-01E562DAEFE5}"/>
              </a:ext>
            </a:extLst>
          </p:cNvPr>
          <p:cNvSpPr txBox="1"/>
          <p:nvPr/>
        </p:nvSpPr>
        <p:spPr>
          <a:xfrm>
            <a:off x="437443" y="5743221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 </a:t>
            </a:r>
            <a:r>
              <a:rPr lang="en-US">
                <a:ea typeface="+mn-lt"/>
                <a:cs typeface="+mn-lt"/>
              </a:rPr>
              <a:t>From Pinterest to Insta-fame—our dataset has its priorities straight!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5110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6DF3130E-D542-F699-8F1B-2F5FE749C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44" y="0"/>
            <a:ext cx="118305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36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5" descr="A black letter r with lines&#10;&#10;Description automatically generated">
            <a:extLst>
              <a:ext uri="{FF2B5EF4-FFF2-40B4-BE49-F238E27FC236}">
                <a16:creationId xmlns:a16="http://schemas.microsoft.com/office/drawing/2014/main" id="{2C67997A-C7A1-8E6D-0415-1BF628E587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11" b="11411"/>
          <a:stretch>
            <a:fillRect/>
          </a:stretch>
        </p:blipFill>
        <p:spPr>
          <a:xfrm>
            <a:off x="549826" y="647540"/>
            <a:ext cx="832022" cy="904103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24" name="Рисунок 30">
            <a:extLst>
              <a:ext uri="{FF2B5EF4-FFF2-40B4-BE49-F238E27FC236}">
                <a16:creationId xmlns:a16="http://schemas.microsoft.com/office/drawing/2014/main" id="{51719DCF-D8EC-5104-A3B3-52700A06D9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498979" y="5386907"/>
            <a:ext cx="1657966" cy="466161"/>
          </a:xfrm>
          <a:prstGeom prst="rect">
            <a:avLst/>
          </a:prstGeom>
        </p:spPr>
      </p:pic>
      <p:pic>
        <p:nvPicPr>
          <p:cNvPr id="26" name="Рисунок 31">
            <a:extLst>
              <a:ext uri="{FF2B5EF4-FFF2-40B4-BE49-F238E27FC236}">
                <a16:creationId xmlns:a16="http://schemas.microsoft.com/office/drawing/2014/main" id="{A2137420-841A-B3B1-BD30-4CE5E0F649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71857" y="5382026"/>
            <a:ext cx="712243" cy="54259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4C23B6F-B3AA-263E-BA04-33D9B71FE511}"/>
              </a:ext>
            </a:extLst>
          </p:cNvPr>
          <p:cNvSpPr txBox="1"/>
          <p:nvPr/>
        </p:nvSpPr>
        <p:spPr>
          <a:xfrm>
            <a:off x="1462369" y="781106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Research Methodology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2325BD-04B2-7B71-8392-345EC0489545}"/>
              </a:ext>
            </a:extLst>
          </p:cNvPr>
          <p:cNvSpPr txBox="1"/>
          <p:nvPr/>
        </p:nvSpPr>
        <p:spPr>
          <a:xfrm>
            <a:off x="459599" y="1843560"/>
            <a:ext cx="7599127" cy="430887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Steps Involved: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algn="just"/>
            <a:r>
              <a:rPr lang="en-US" sz="1500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Dataset Creation: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1600 images across three categories (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Birthday, Baddie, Beaches, Cafe, Cats, Christmas, Couples, desi, Diwali, Dogs, Friends, Mirror, Monsoon, Mountain, Sky,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Sunkissed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).</a:t>
            </a:r>
            <a:endParaRPr lang="en-US" sz="1500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5 captions per image, totaling 8000 captions, sourced from Pinterest.</a:t>
            </a:r>
          </a:p>
          <a:p>
            <a:pPr marL="285750" indent="-285750" algn="just">
              <a:buFont typeface="Arial"/>
              <a:buChar char="•"/>
            </a:pPr>
            <a:endParaRPr lang="en-US" sz="15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en-US" sz="1500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Image Preprocessing:</a:t>
            </a:r>
            <a:endParaRPr lang="en-US" sz="1500" u="sng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algn="just">
              <a:buFont typeface="Arial"/>
              <a:buChar char="•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  Images resized to 224x224 pixels and normalized.</a:t>
            </a:r>
            <a:endParaRPr lang="en-US" sz="1500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algn="just">
              <a:buFont typeface="Arial"/>
              <a:buChar char="•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  CLIP model extracts semantic features linking text and image.</a:t>
            </a:r>
            <a:endParaRPr lang="en-US" sz="1500" dirty="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15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en-US" sz="1500" u="sng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Category Preprocessing:</a:t>
            </a:r>
            <a:endParaRPr lang="en-US" sz="1500" u="sng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algn="just">
              <a:buFont typeface="Arial"/>
              <a:buChar char="•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  Images categorized into predefined classes.</a:t>
            </a:r>
            <a:endParaRPr lang="en-US" sz="1500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algn="just">
              <a:buFont typeface="Arial"/>
              <a:buChar char="•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 Caption selection based on the predicted category ensures relevance</a:t>
            </a:r>
            <a:r>
              <a:rPr lang="en-US" sz="15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 sz="15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40" name="Овал 83">
            <a:extLst>
              <a:ext uri="{FF2B5EF4-FFF2-40B4-BE49-F238E27FC236}">
                <a16:creationId xmlns:a16="http://schemas.microsoft.com/office/drawing/2014/main" id="{A623A16F-3695-1073-BC0D-F7A0B163FB04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9843C8-ADDC-3F6B-4FDE-9715B0E8CE14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3BA4C40-46C0-17B1-0727-90B514546318}"/>
              </a:ext>
            </a:extLst>
          </p:cNvPr>
          <p:cNvSpPr/>
          <p:nvPr/>
        </p:nvSpPr>
        <p:spPr>
          <a:xfrm>
            <a:off x="435017" y="1801426"/>
            <a:ext cx="11157077" cy="32656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8C6279B-A1DF-7710-F230-C6997421B34B}"/>
              </a:ext>
            </a:extLst>
          </p:cNvPr>
          <p:cNvSpPr/>
          <p:nvPr/>
        </p:nvSpPr>
        <p:spPr>
          <a:xfrm>
            <a:off x="5704066" y="5189334"/>
            <a:ext cx="128594" cy="129534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8760879C-C82B-4620-87CE-6B34040D2F73}"/>
              </a:ext>
            </a:extLst>
          </p:cNvPr>
          <p:cNvSpPr/>
          <p:nvPr/>
        </p:nvSpPr>
        <p:spPr>
          <a:xfrm>
            <a:off x="5855657" y="5189333"/>
            <a:ext cx="128594" cy="129534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iagram of a data processing process&#10;&#10;Description automatically generated">
            <a:extLst>
              <a:ext uri="{FF2B5EF4-FFF2-40B4-BE49-F238E27FC236}">
                <a16:creationId xmlns:a16="http://schemas.microsoft.com/office/drawing/2014/main" id="{7692CE9C-0039-65B5-BC1F-2A729CDEC8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834" y="2101775"/>
            <a:ext cx="3419475" cy="2847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F0D6A8-391B-23C1-F734-8BE2719F8ABC}"/>
              </a:ext>
            </a:extLst>
          </p:cNvPr>
          <p:cNvSpPr txBox="1"/>
          <p:nvPr/>
        </p:nvSpPr>
        <p:spPr>
          <a:xfrm>
            <a:off x="437443" y="6053665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>
                <a:ea typeface="+mn-lt"/>
                <a:cs typeface="+mn-lt"/>
              </a:rPr>
              <a:t>Preprocessing: the glow-up your images didn’t know they needed.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6D52E23-5987-6AA1-7BC2-A80D59747EB5}"/>
              </a:ext>
            </a:extLst>
          </p:cNvPr>
          <p:cNvSpPr/>
          <p:nvPr/>
        </p:nvSpPr>
        <p:spPr>
          <a:xfrm>
            <a:off x="11077221" y="1975555"/>
            <a:ext cx="395111" cy="254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B6202F-6B02-C9D8-5EF7-DEFD6B26145A}"/>
              </a:ext>
            </a:extLst>
          </p:cNvPr>
          <p:cNvSpPr txBox="1"/>
          <p:nvPr/>
        </p:nvSpPr>
        <p:spPr>
          <a:xfrm>
            <a:off x="11077221" y="1947332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941291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5" descr="A black letter r with lines&#10;&#10;Description automatically generated">
            <a:extLst>
              <a:ext uri="{FF2B5EF4-FFF2-40B4-BE49-F238E27FC236}">
                <a16:creationId xmlns:a16="http://schemas.microsoft.com/office/drawing/2014/main" id="{2C67997A-C7A1-8E6D-0415-1BF628E587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11" b="11411"/>
          <a:stretch>
            <a:fillRect/>
          </a:stretch>
        </p:blipFill>
        <p:spPr>
          <a:xfrm>
            <a:off x="549826" y="678432"/>
            <a:ext cx="821725" cy="862914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24" name="Рисунок 30">
            <a:extLst>
              <a:ext uri="{FF2B5EF4-FFF2-40B4-BE49-F238E27FC236}">
                <a16:creationId xmlns:a16="http://schemas.microsoft.com/office/drawing/2014/main" id="{51719DCF-D8EC-5104-A3B3-52700A06D9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498979" y="5386907"/>
            <a:ext cx="1657966" cy="466161"/>
          </a:xfrm>
          <a:prstGeom prst="rect">
            <a:avLst/>
          </a:prstGeom>
        </p:spPr>
      </p:pic>
      <p:pic>
        <p:nvPicPr>
          <p:cNvPr id="26" name="Рисунок 31">
            <a:extLst>
              <a:ext uri="{FF2B5EF4-FFF2-40B4-BE49-F238E27FC236}">
                <a16:creationId xmlns:a16="http://schemas.microsoft.com/office/drawing/2014/main" id="{A2137420-841A-B3B1-BD30-4CE5E0F649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71857" y="5382026"/>
            <a:ext cx="712243" cy="54259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4C23B6F-B3AA-263E-BA04-33D9B71FE511}"/>
              </a:ext>
            </a:extLst>
          </p:cNvPr>
          <p:cNvSpPr txBox="1"/>
          <p:nvPr/>
        </p:nvSpPr>
        <p:spPr>
          <a:xfrm>
            <a:off x="1462369" y="781106"/>
            <a:ext cx="44133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Research Methodology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2325BD-04B2-7B71-8392-345EC0489545}"/>
              </a:ext>
            </a:extLst>
          </p:cNvPr>
          <p:cNvSpPr txBox="1"/>
          <p:nvPr/>
        </p:nvSpPr>
        <p:spPr>
          <a:xfrm>
            <a:off x="499582" y="1846070"/>
            <a:ext cx="7599127" cy="400109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sz="2000" b="1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algn="just"/>
            <a:r>
              <a:rPr lang="en-US" u="sng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Architecture:</a:t>
            </a:r>
          </a:p>
          <a:p>
            <a:pPr marL="285750" indent="-285750" algn="just"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Feature Extraction: CLIP model generates high-dimensional image vectors.</a:t>
            </a:r>
          </a:p>
          <a:p>
            <a:pPr marL="285750" indent="-285750" algn="just"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Caption Generation: A custom function selects captions matching the predicted category.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algn="just"/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en-US" u="sng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Testing and Evaluation:</a:t>
            </a:r>
          </a:p>
          <a:p>
            <a:pPr marL="285750" indent="-285750" algn="just"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CLIP predicts categories for unseen images.</a:t>
            </a:r>
          </a:p>
          <a:p>
            <a:pPr marL="285750" indent="-285750" algn="just"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Captions selected from the dataset and qualitatively evaluated for relevance and creativity</a:t>
            </a:r>
            <a:r>
              <a:rPr lang="en-US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40" name="Овал 83">
            <a:extLst>
              <a:ext uri="{FF2B5EF4-FFF2-40B4-BE49-F238E27FC236}">
                <a16:creationId xmlns:a16="http://schemas.microsoft.com/office/drawing/2014/main" id="{A623A16F-3695-1073-BC0D-F7A0B163FB04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9843C8-ADDC-3F6B-4FDE-9715B0E8CE14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3BA4C40-46C0-17B1-0727-90B514546318}"/>
              </a:ext>
            </a:extLst>
          </p:cNvPr>
          <p:cNvSpPr/>
          <p:nvPr/>
        </p:nvSpPr>
        <p:spPr>
          <a:xfrm>
            <a:off x="435017" y="1801426"/>
            <a:ext cx="11157077" cy="32656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8C6279B-A1DF-7710-F230-C6997421B34B}"/>
              </a:ext>
            </a:extLst>
          </p:cNvPr>
          <p:cNvSpPr/>
          <p:nvPr/>
        </p:nvSpPr>
        <p:spPr>
          <a:xfrm>
            <a:off x="5704066" y="5189334"/>
            <a:ext cx="128594" cy="129534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8760879C-C82B-4620-87CE-6B34040D2F73}"/>
              </a:ext>
            </a:extLst>
          </p:cNvPr>
          <p:cNvSpPr/>
          <p:nvPr/>
        </p:nvSpPr>
        <p:spPr>
          <a:xfrm>
            <a:off x="5855657" y="5189333"/>
            <a:ext cx="128594" cy="129534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training&#10;&#10;Description automatically generated">
            <a:extLst>
              <a:ext uri="{FF2B5EF4-FFF2-40B4-BE49-F238E27FC236}">
                <a16:creationId xmlns:a16="http://schemas.microsoft.com/office/drawing/2014/main" id="{9352F064-F866-C659-A73F-FA984F0451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2752" y="1959202"/>
            <a:ext cx="3200400" cy="2867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9B3BCA-8611-DD40-7E51-44BD25F32E22}"/>
              </a:ext>
            </a:extLst>
          </p:cNvPr>
          <p:cNvSpPr txBox="1"/>
          <p:nvPr/>
        </p:nvSpPr>
        <p:spPr>
          <a:xfrm>
            <a:off x="437443" y="6053665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>
                <a:ea typeface="+mn-lt"/>
                <a:cs typeface="+mn-lt"/>
              </a:rPr>
              <a:t>Testing: Because even captions need a creativity check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9D5E7-7DC5-E16B-166B-24F69981D7CF}"/>
              </a:ext>
            </a:extLst>
          </p:cNvPr>
          <p:cNvSpPr txBox="1"/>
          <p:nvPr/>
        </p:nvSpPr>
        <p:spPr>
          <a:xfrm>
            <a:off x="11034888" y="1961443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1/2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6CD1DE3-5637-872B-FB5C-39F6C1FB180A}"/>
              </a:ext>
            </a:extLst>
          </p:cNvPr>
          <p:cNvSpPr/>
          <p:nvPr/>
        </p:nvSpPr>
        <p:spPr>
          <a:xfrm>
            <a:off x="11077221" y="1975555"/>
            <a:ext cx="395111" cy="254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D28174-728E-4A9D-454A-71768CC599B2}"/>
              </a:ext>
            </a:extLst>
          </p:cNvPr>
          <p:cNvSpPr txBox="1"/>
          <p:nvPr/>
        </p:nvSpPr>
        <p:spPr>
          <a:xfrm>
            <a:off x="11077221" y="1947332"/>
            <a:ext cx="6914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75847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65" descr="A black letter on a white background&#10;&#10;Description automatically generated">
            <a:extLst>
              <a:ext uri="{FF2B5EF4-FFF2-40B4-BE49-F238E27FC236}">
                <a16:creationId xmlns:a16="http://schemas.microsoft.com/office/drawing/2014/main" id="{BB209E83-54E7-1C01-0074-7AA4ED76A6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88043" y="596054"/>
            <a:ext cx="914400" cy="914400"/>
          </a:xfrm>
          <a:custGeom>
            <a:avLst/>
            <a:gdLst>
              <a:gd name="connsiteX0" fmla="*/ 457200 w 914400"/>
              <a:gd name="connsiteY0" fmla="*/ 0 h 914400"/>
              <a:gd name="connsiteX1" fmla="*/ 914400 w 914400"/>
              <a:gd name="connsiteY1" fmla="*/ 457200 h 914400"/>
              <a:gd name="connsiteX2" fmla="*/ 457200 w 914400"/>
              <a:gd name="connsiteY2" fmla="*/ 914400 h 914400"/>
              <a:gd name="connsiteX3" fmla="*/ 0 w 914400"/>
              <a:gd name="connsiteY3" fmla="*/ 457200 h 914400"/>
              <a:gd name="connsiteX4" fmla="*/ 45720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457200" y="0"/>
                </a:moveTo>
                <a:cubicBezTo>
                  <a:pt x="709705" y="0"/>
                  <a:pt x="914400" y="204695"/>
                  <a:pt x="914400" y="457200"/>
                </a:cubicBez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</p:spPr>
      </p:pic>
      <p:pic>
        <p:nvPicPr>
          <p:cNvPr id="15" name="Рисунок 30">
            <a:extLst>
              <a:ext uri="{FF2B5EF4-FFF2-40B4-BE49-F238E27FC236}">
                <a16:creationId xmlns:a16="http://schemas.microsoft.com/office/drawing/2014/main" id="{D67E5934-DBB0-8F50-A5C9-45FA9F4B89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92" t="15473" r="47553" b="62588"/>
          <a:stretch/>
        </p:blipFill>
        <p:spPr>
          <a:xfrm>
            <a:off x="510185" y="5092828"/>
            <a:ext cx="1657966" cy="466161"/>
          </a:xfrm>
          <a:prstGeom prst="rect">
            <a:avLst/>
          </a:prstGeom>
        </p:spPr>
      </p:pic>
      <p:pic>
        <p:nvPicPr>
          <p:cNvPr id="19" name="Рисунок 31">
            <a:extLst>
              <a:ext uri="{FF2B5EF4-FFF2-40B4-BE49-F238E27FC236}">
                <a16:creationId xmlns:a16="http://schemas.microsoft.com/office/drawing/2014/main" id="{02C1C01E-CB84-BB4C-CA40-4EFDB24355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93" t="15080" r="35408" b="60582"/>
          <a:stretch/>
        </p:blipFill>
        <p:spPr>
          <a:xfrm>
            <a:off x="11171857" y="5068261"/>
            <a:ext cx="701038" cy="56500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CD6B5B6-2FD4-21AE-DA28-AE4A4EEB46D4}"/>
              </a:ext>
            </a:extLst>
          </p:cNvPr>
          <p:cNvSpPr txBox="1"/>
          <p:nvPr/>
        </p:nvSpPr>
        <p:spPr>
          <a:xfrm>
            <a:off x="1548634" y="795483"/>
            <a:ext cx="366571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Book Antiqua"/>
                <a:cs typeface="Aharoni"/>
              </a:rPr>
              <a:t>Data Analysis</a:t>
            </a:r>
            <a:endParaRPr lang="ru-RU" sz="2800">
              <a:solidFill>
                <a:schemeClr val="tx1">
                  <a:lumMod val="85000"/>
                  <a:lumOff val="15000"/>
                </a:schemeClr>
              </a:solidFill>
              <a:latin typeface="Book Antiqua"/>
              <a:ea typeface="Calibri"/>
              <a:cs typeface="Aharoni" panose="02010803020104030203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CBE94F-D8BA-2416-084D-E9AFF3BD6A92}"/>
              </a:ext>
            </a:extLst>
          </p:cNvPr>
          <p:cNvSpPr txBox="1"/>
          <p:nvPr/>
        </p:nvSpPr>
        <p:spPr>
          <a:xfrm>
            <a:off x="637223" y="1997586"/>
            <a:ext cx="7449011" cy="386259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b="1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Key Observations: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 sz="900" b="1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en-US" u="sng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Caption Diversity:</a:t>
            </a:r>
          </a:p>
          <a:p>
            <a:pPr marL="285750" indent="-285750" algn="just"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Captions blend nouns, verbs, and adjectives, enhancing descriptiveness.</a:t>
            </a:r>
          </a:p>
          <a:p>
            <a:pPr algn="just"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  75% contain keywords aligning with their categories, ensuring relevance</a:t>
            </a:r>
            <a:r>
              <a:rPr lang="en-US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  Varied sentence structures add linguistic richness.</a:t>
            </a:r>
          </a:p>
          <a:p>
            <a:pPr algn="just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en-US" u="sng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Image Features:</a:t>
            </a:r>
          </a:p>
          <a:p>
            <a:pPr algn="just"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   Images resized to 224x224 pixels for consistency.</a:t>
            </a:r>
          </a:p>
          <a:p>
            <a:pPr algn="just"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     CLIP model effectively distinguishes visual embeddings across categories</a:t>
            </a:r>
            <a:r>
              <a:rPr lang="en-US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ea typeface="+mn-lt"/>
                <a:cs typeface="+mn-lt"/>
              </a:rPr>
              <a:t>.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lt"/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  <a:latin typeface="Mercury SSm A"/>
            </a:endParaRPr>
          </a:p>
        </p:txBody>
      </p:sp>
      <p:sp>
        <p:nvSpPr>
          <p:cNvPr id="26" name="Овал 83">
            <a:extLst>
              <a:ext uri="{FF2B5EF4-FFF2-40B4-BE49-F238E27FC236}">
                <a16:creationId xmlns:a16="http://schemas.microsoft.com/office/drawing/2014/main" id="{F0467AC1-7DFD-16F2-9D2C-125FEA0EB009}"/>
              </a:ext>
            </a:extLst>
          </p:cNvPr>
          <p:cNvSpPr/>
          <p:nvPr/>
        </p:nvSpPr>
        <p:spPr>
          <a:xfrm>
            <a:off x="434925" y="532366"/>
            <a:ext cx="1013446" cy="1034118"/>
          </a:xfrm>
          <a:prstGeom prst="ellipse">
            <a:avLst/>
          </a:prstGeom>
          <a:noFill/>
          <a:ln w="31750" cmpd="sng">
            <a:gradFill>
              <a:gsLst>
                <a:gs pos="75000">
                  <a:srgbClr val="F150A9"/>
                </a:gs>
                <a:gs pos="50000">
                  <a:srgbClr val="F67777"/>
                </a:gs>
                <a:gs pos="100000">
                  <a:srgbClr val="EC2CDA">
                    <a:lumMod val="99000"/>
                  </a:srgbClr>
                </a:gs>
                <a:gs pos="0">
                  <a:srgbClr val="FFC000">
                    <a:lumMod val="92000"/>
                    <a:lumOff val="8000"/>
                  </a:srgbClr>
                </a:gs>
              </a:gsLst>
              <a:lin ang="6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DD3EEBF-B81D-4A08-D420-DC649338D0A1}"/>
              </a:ext>
            </a:extLst>
          </p:cNvPr>
          <p:cNvSpPr/>
          <p:nvPr/>
        </p:nvSpPr>
        <p:spPr>
          <a:xfrm>
            <a:off x="503491" y="1843560"/>
            <a:ext cx="11022724" cy="30874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E9F9843-E920-FEAD-BCBF-82193F24C76C}"/>
              </a:ext>
            </a:extLst>
          </p:cNvPr>
          <p:cNvSpPr/>
          <p:nvPr/>
        </p:nvSpPr>
        <p:spPr>
          <a:xfrm>
            <a:off x="502252" y="1745397"/>
            <a:ext cx="11157077" cy="32656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2953B-E1DF-3037-F470-7594D84B235F}"/>
              </a:ext>
            </a:extLst>
          </p:cNvPr>
          <p:cNvSpPr txBox="1"/>
          <p:nvPr/>
        </p:nvSpPr>
        <p:spPr>
          <a:xfrm>
            <a:off x="437443" y="5794325"/>
            <a:ext cx="1068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libri"/>
                <a:cs typeface="Calibri"/>
              </a:rPr>
              <a:t>SmartCaptioner</a:t>
            </a:r>
            <a:r>
              <a:rPr lang="en-US" b="1">
                <a:ea typeface="Calibri"/>
                <a:cs typeface="Calibri"/>
              </a:rPr>
              <a:t>_</a:t>
            </a:r>
            <a:r>
              <a:rPr lang="en-US" b="1">
                <a:ea typeface="+mn-lt"/>
                <a:cs typeface="+mn-lt"/>
              </a:rPr>
              <a:t>  </a:t>
            </a:r>
            <a:r>
              <a:rPr lang="en-US">
                <a:ea typeface="+mn-lt"/>
                <a:cs typeface="+mn-lt"/>
              </a:rPr>
              <a:t>75% keyword match: because captions should vibe, not clash.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0254" y="1971013"/>
            <a:ext cx="3461258" cy="285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560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2078</TotalTime>
  <Words>1425</Words>
  <Application>Microsoft Office PowerPoint</Application>
  <PresentationFormat>Widescreen</PresentationFormat>
  <Paragraphs>176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Arial Rounded MT Bold</vt:lpstr>
      <vt:lpstr>Book Antiqua</vt:lpstr>
      <vt:lpstr>Calibri</vt:lpstr>
      <vt:lpstr>Calibri Light</vt:lpstr>
      <vt:lpstr>Mercury SSm A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Дильназ Кожина</dc:creator>
  <cp:lastModifiedBy>Hp</cp:lastModifiedBy>
  <cp:revision>158</cp:revision>
  <dcterms:created xsi:type="dcterms:W3CDTF">2023-08-22T15:48:28Z</dcterms:created>
  <dcterms:modified xsi:type="dcterms:W3CDTF">2025-07-29T14:42:33Z</dcterms:modified>
</cp:coreProperties>
</file>

<file path=docProps/thumbnail.jpeg>
</file>